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554A6-7EA7-46DA-BEA7-1D75803E6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9A611-2905-4E6A-8A8C-9AA7AB3D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8888D-7DA1-47F4-AED5-7DAD206E6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52907-9C41-48FA-8BA4-6288F4E8F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83A06-B52A-425E-B667-2B76BDC1F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5604-DCB6-4CFC-BB11-AC4F8416D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Nature of Science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</a:t>
            </a:r>
            <a:r>
              <a:rPr lang="en-US" sz="4000" b="1" i="1" dirty="0" smtClean="0"/>
              <a:t>scientific method</a:t>
            </a:r>
            <a:r>
              <a:rPr lang="en-US" sz="4000" dirty="0" smtClean="0"/>
              <a:t> is the process used by scientists to solve problems.</a:t>
            </a:r>
          </a:p>
        </p:txBody>
      </p:sp>
      <p:pic>
        <p:nvPicPr>
          <p:cNvPr id="15364" name="Picture 4" descr="animated image of lab rat mixing chemicals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3657600"/>
            <a:ext cx="5334000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Biosphere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All life on Earth.</a:t>
            </a:r>
          </a:p>
        </p:txBody>
      </p:sp>
      <p:pic>
        <p:nvPicPr>
          <p:cNvPr id="24580" name="Picture 4" descr="Picture2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362200"/>
            <a:ext cx="5791200" cy="43449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Geosphere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The solid Earth.</a:t>
            </a:r>
          </a:p>
        </p:txBody>
      </p:sp>
      <p:pic>
        <p:nvPicPr>
          <p:cNvPr id="25604" name="Picture 8" descr="G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38400"/>
            <a:ext cx="4994275" cy="395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1891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gaseous portion of the planet.</a:t>
            </a:r>
          </a:p>
          <a:p>
            <a:pPr eaLnBrk="1" hangingPunct="1">
              <a:defRPr/>
            </a:pPr>
            <a:endParaRPr lang="en-US" sz="4000" dirty="0" smtClean="0"/>
          </a:p>
        </p:txBody>
      </p:sp>
      <p:pic>
        <p:nvPicPr>
          <p:cNvPr id="26628" name="Picture 4" descr="atmosphere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362200"/>
            <a:ext cx="4876800" cy="4171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Solid Earth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u="sng" dirty="0" smtClean="0"/>
              <a:t>Crust</a:t>
            </a:r>
          </a:p>
          <a:p>
            <a:pPr eaLnBrk="1" hangingPunct="1">
              <a:defRPr/>
            </a:pPr>
            <a:endParaRPr lang="en-US" sz="4000" u="sng" dirty="0" smtClean="0"/>
          </a:p>
          <a:p>
            <a:pPr eaLnBrk="1" hangingPunct="1">
              <a:defRPr/>
            </a:pPr>
            <a:r>
              <a:rPr lang="en-US" sz="4000" dirty="0" smtClean="0"/>
              <a:t>The thin outermost layer of Earth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7-70 km thick</a:t>
            </a:r>
          </a:p>
        </p:txBody>
      </p:sp>
      <p:pic>
        <p:nvPicPr>
          <p:cNvPr id="27652" name="Picture 11" descr="earths-crust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46263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Mantle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Solid rocky shell that extends to a depth of 2,900 km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endParaRPr lang="en-US" sz="4000" dirty="0" smtClean="0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074863" y="1681163"/>
            <a:ext cx="10304462" cy="0"/>
            <a:chOff x="0" y="0"/>
            <a:chExt cx="6491" cy="0"/>
          </a:xfrm>
        </p:grpSpPr>
        <p:sp>
          <p:nvSpPr>
            <p:cNvPr id="28678" name="Rectangle 14"/>
            <p:cNvSpPr>
              <a:spLocks noChangeArrowheads="1"/>
            </p:cNvSpPr>
            <p:nvPr/>
          </p:nvSpPr>
          <p:spPr bwMode="auto">
            <a:xfrm>
              <a:off x="0" y="0"/>
              <a:ext cx="6491" cy="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0" y="0"/>
              <a:ext cx="6491" cy="0"/>
              <a:chOff x="0" y="0"/>
              <a:chExt cx="6491" cy="0"/>
            </a:xfrm>
          </p:grpSpPr>
          <p:sp>
            <p:nvSpPr>
              <p:cNvPr id="28680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491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681" name="Rectangle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pic>
        <p:nvPicPr>
          <p:cNvPr id="28677" name="Picture 12" descr="earthc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124200"/>
            <a:ext cx="499427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Two Parts of the Mantle</a:t>
            </a:r>
          </a:p>
        </p:txBody>
      </p:sp>
      <p:pic>
        <p:nvPicPr>
          <p:cNvPr id="29699" name="Picture 4" descr="lithosphere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3657600"/>
            <a:ext cx="5257800" cy="2879725"/>
          </a:xfrm>
          <a:noFill/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447800" y="1828800"/>
            <a:ext cx="61722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Asthenosphere</a:t>
            </a:r>
          </a:p>
          <a:p>
            <a:pPr>
              <a:spcBef>
                <a:spcPct val="50000"/>
              </a:spcBef>
            </a:pPr>
            <a:r>
              <a:rPr lang="en-US" sz="3600"/>
              <a:t>Lithosphere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Lithosphere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The rigid outer layer of Earth including the crust and upper mantle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It is solid</a:t>
            </a:r>
          </a:p>
        </p:txBody>
      </p:sp>
      <p:pic>
        <p:nvPicPr>
          <p:cNvPr id="30724" name="Picture 7" descr="Lithosphere%20and%20Asthenosphere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49538"/>
            <a:ext cx="4038600" cy="2432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Asthenosphere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4038600" cy="3844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Just below lithosphere</a:t>
            </a:r>
          </a:p>
          <a:p>
            <a:pPr eaLnBrk="1" hangingPunct="1">
              <a:defRPr/>
            </a:pPr>
            <a:r>
              <a:rPr lang="en-US" sz="4000" dirty="0" smtClean="0"/>
              <a:t>Hot, plastic, layer</a:t>
            </a:r>
          </a:p>
          <a:p>
            <a:pPr eaLnBrk="1" hangingPunct="1">
              <a:defRPr/>
            </a:pPr>
            <a:r>
              <a:rPr lang="en-US" sz="4000" dirty="0" smtClean="0"/>
              <a:t>Flows like putty</a:t>
            </a:r>
          </a:p>
        </p:txBody>
      </p:sp>
      <p:pic>
        <p:nvPicPr>
          <p:cNvPr id="31748" name="Picture 7" descr="earths_crust_small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14513"/>
            <a:ext cx="4038600" cy="41005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Earth’s Core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600200"/>
            <a:ext cx="3733800" cy="4530725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4000" dirty="0" smtClean="0"/>
              <a:t>Composed of an iron-nickel alloy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4000" u="sng" dirty="0" smtClean="0"/>
          </a:p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4000" u="sng" dirty="0" smtClean="0"/>
              <a:t>2 regions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/>
              <a:t>Inner core 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000" dirty="0" smtClean="0"/>
              <a:t>Outer Core</a:t>
            </a:r>
          </a:p>
        </p:txBody>
      </p:sp>
      <p:pic>
        <p:nvPicPr>
          <p:cNvPr id="32772" name="Picture 7" descr="http://www.uh.edu/~jbutler/physical/platetectonics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25638"/>
            <a:ext cx="4191000" cy="374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Regions of the Core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u="sng" dirty="0" smtClean="0"/>
              <a:t>Inner core-</a:t>
            </a:r>
            <a:r>
              <a:rPr lang="en-US" sz="4400" dirty="0" smtClean="0"/>
              <a:t> a sphere having a radius of 1,216 km (754 mi)</a:t>
            </a:r>
          </a:p>
          <a:p>
            <a:pPr eaLnBrk="1" hangingPunct="1">
              <a:defRPr/>
            </a:pPr>
            <a:r>
              <a:rPr lang="en-US" sz="4400" u="sng" dirty="0" smtClean="0"/>
              <a:t>Outer core-</a:t>
            </a:r>
            <a:r>
              <a:rPr lang="en-US" sz="4400" dirty="0" smtClean="0"/>
              <a:t> liquid layer 2,260 km (1,400 mi)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dirty="0" smtClean="0"/>
              <a:t>			The movement of iron in the outer 		core generates Earth’s magnetic 		field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smtClean="0"/>
              <a:t>Steps of the Scientific Method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endParaRPr lang="en-US" sz="4400" dirty="0" smtClean="0"/>
          </a:p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/>
              <a:t>Make an Observation</a:t>
            </a:r>
          </a:p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/>
              <a:t>Ask a Question</a:t>
            </a:r>
          </a:p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/>
              <a:t>Form a Hypothesis</a:t>
            </a:r>
          </a:p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/>
              <a:t>Test the Hypothesis</a:t>
            </a:r>
          </a:p>
          <a:p>
            <a:pPr marL="552450" indent="-552450" eaLnBrk="1" hangingPunct="1">
              <a:buFont typeface="Wingdings" pitchFamily="2" charset="2"/>
              <a:buAutoNum type="arabicPeriod"/>
              <a:defRPr/>
            </a:pPr>
            <a:r>
              <a:rPr lang="en-US" sz="4400" dirty="0" smtClean="0"/>
              <a:t>Draw Conclusions</a:t>
            </a:r>
          </a:p>
          <a:p>
            <a:pPr marL="552450" indent="-552450" eaLnBrk="1" hangingPunct="1">
              <a:buFont typeface="Wingdings" pitchFamily="2" charset="2"/>
              <a:buNone/>
              <a:defRPr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3 Compositional Regions of Earth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Crust 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Mantle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Core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Continental Drift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The idea that the continents move about the face of the planet.</a:t>
            </a:r>
          </a:p>
        </p:txBody>
      </p:sp>
      <p:pic>
        <p:nvPicPr>
          <p:cNvPr id="35844" name="Picture 4" descr="ring-of-fire-proper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19600" y="1905000"/>
            <a:ext cx="4133850" cy="35417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Divergent Plates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Two plates move away from each other</a:t>
            </a:r>
          </a:p>
          <a:p>
            <a:pPr eaLnBrk="1" hangingPunct="1">
              <a:defRPr/>
            </a:pPr>
            <a:r>
              <a:rPr lang="en-US" dirty="0" smtClean="0"/>
              <a:t>Magma rises to the surface as plates move apart</a:t>
            </a:r>
          </a:p>
          <a:p>
            <a:pPr eaLnBrk="1" hangingPunct="1">
              <a:defRPr/>
            </a:pPr>
            <a:r>
              <a:rPr lang="en-US" dirty="0" smtClean="0"/>
              <a:t>This rock forms mid-ocean ridges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36868" name="Picture 5" descr="div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95800" y="1752600"/>
            <a:ext cx="4343400" cy="4495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Convergent Plates</a:t>
            </a:r>
          </a:p>
        </p:txBody>
      </p:sp>
      <p:pic>
        <p:nvPicPr>
          <p:cNvPr id="37891" name="Picture 4" descr="305px-Oceanic-continental_convergence_Fig21oceancont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905000"/>
            <a:ext cx="4310063" cy="2949575"/>
          </a:xfrm>
          <a:noFill/>
        </p:spPr>
      </p:pic>
      <p:sp>
        <p:nvSpPr>
          <p:cNvPr id="686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954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One plate collides with another</a:t>
            </a:r>
          </a:p>
          <a:p>
            <a:pPr eaLnBrk="1" hangingPunct="1">
              <a:defRPr/>
            </a:pPr>
            <a:r>
              <a:rPr lang="en-US" sz="4000" dirty="0" smtClean="0"/>
              <a:t>The denser plate </a:t>
            </a:r>
            <a:r>
              <a:rPr lang="en-US" sz="4000" dirty="0" err="1" smtClean="0"/>
              <a:t>subducts</a:t>
            </a:r>
            <a:r>
              <a:rPr lang="en-US" sz="4000" dirty="0" smtClean="0"/>
              <a:t> or sinks under the less dense plate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causes plate motion?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Mantle convection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What is convection??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38916" name="Picture 4" descr="mantle_convecti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828800"/>
            <a:ext cx="3981450" cy="3052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Major Features of Continents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3581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Mountain Belts- uplifted regions of deformed rocks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Formed within the last 100 million years</a:t>
            </a:r>
          </a:p>
        </p:txBody>
      </p:sp>
      <p:pic>
        <p:nvPicPr>
          <p:cNvPr id="39940" name="Picture 7" descr="http://z.about.com/d/geology/1/0/f/A/thunderbirdmtn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0" y="2286000"/>
            <a:ext cx="4419600" cy="3203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Major Features of Continents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752600"/>
            <a:ext cx="4038600" cy="36925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Stable Interior- extensive, flat, stable area that have been eroded nearly to sea level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40964" name="Picture 7" descr="http://upload.wikimedia.org/wikipedia/commons/1/16/North_america_craton_nps.gif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600200"/>
            <a:ext cx="3871913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Stable Interiors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Within stable interiors are areas known as shields.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i="1" u="sng" dirty="0" smtClean="0"/>
              <a:t>Shields</a:t>
            </a:r>
            <a:r>
              <a:rPr lang="en-US" sz="4000" dirty="0" smtClean="0"/>
              <a:t>- expansive, flat regions composed of deformed crystalline rock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i="1" u="sng" dirty="0" smtClean="0"/>
              <a:t>Stable</a:t>
            </a:r>
            <a:r>
              <a:rPr lang="en-US" sz="4000" u="sng" dirty="0" smtClean="0"/>
              <a:t> </a:t>
            </a:r>
            <a:r>
              <a:rPr lang="en-US" sz="4000" i="1" u="sng" dirty="0" smtClean="0"/>
              <a:t>platforms</a:t>
            </a:r>
            <a:r>
              <a:rPr lang="en-US" sz="4000" dirty="0" smtClean="0"/>
              <a:t>- found in highly deformed rocks that have been covered by a thin veneer of sedimentary rock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3 Major Regions of Ocean Basins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Continental Margins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Deep-ocean Basins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4800" dirty="0" smtClean="0"/>
              <a:t>Oceanic (mid-ocean) Ridges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Continental Margin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portion of the seafloor adjacent to major landmasses.</a:t>
            </a:r>
          </a:p>
        </p:txBody>
      </p:sp>
      <p:pic>
        <p:nvPicPr>
          <p:cNvPr id="44036" name="Picture 5" descr="http://cgc.rncan.gc.ca/org/atlantic/images/unclos_2_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7391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Hypothesis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Once facts have been gathered, scientists make a hypothesis.</a:t>
            </a:r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r>
              <a:rPr lang="en-US" sz="4400" dirty="0" smtClean="0"/>
              <a:t>Hypothesis- an explanation that is tested to determine if it is valid</a:t>
            </a:r>
          </a:p>
          <a:p>
            <a:pPr eaLnBrk="1" hangingPunct="1">
              <a:defRPr/>
            </a:pPr>
            <a:endParaRPr lang="en-US" sz="4400" dirty="0" smtClean="0"/>
          </a:p>
          <a:p>
            <a:pPr eaLnBrk="1" hangingPunct="1">
              <a:defRPr/>
            </a:pP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Deep-Ocean Basins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828800"/>
            <a:ext cx="4038600" cy="3616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Portion of the seafloor that lies between the continental margin and the oceanic ridge system.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1428750"/>
            <a:ext cx="9144000" cy="2393950"/>
            <a:chOff x="0" y="1423"/>
            <a:chExt cx="5760" cy="1508"/>
          </a:xfrm>
        </p:grpSpPr>
        <p:sp>
          <p:nvSpPr>
            <p:cNvPr id="45062" name="Rectangle 4"/>
            <p:cNvSpPr>
              <a:spLocks noChangeArrowheads="1"/>
            </p:cNvSpPr>
            <p:nvPr/>
          </p:nvSpPr>
          <p:spPr bwMode="auto">
            <a:xfrm>
              <a:off x="0" y="1423"/>
              <a:ext cx="4219" cy="1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45063" name="Rectangle 5"/>
            <p:cNvSpPr>
              <a:spLocks noChangeArrowheads="1"/>
            </p:cNvSpPr>
            <p:nvPr/>
          </p:nvSpPr>
          <p:spPr bwMode="auto">
            <a:xfrm>
              <a:off x="0" y="1423"/>
              <a:ext cx="5760" cy="1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45061" name="Picture 9" descr="http://stloe.most.go.th/html/lo_index/LOcanada6/604/images/6_4_7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4343400" cy="4343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Mid-Ocean Ridges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 continuous elevated zone on the floor of all the major ocean basins.</a:t>
            </a:r>
          </a:p>
        </p:txBody>
      </p:sp>
      <p:pic>
        <p:nvPicPr>
          <p:cNvPr id="46084" name="Picture 5" descr="http://geomaps.wr.usgs.gov/parks/animate/A4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2004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 as a System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28800"/>
            <a:ext cx="4419600" cy="33877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Although all 4 spheres can be studied separately, they are all related in a complex and continuously interacting whole.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 dirty="0" smtClean="0"/>
          </a:p>
        </p:txBody>
      </p:sp>
      <p:pic>
        <p:nvPicPr>
          <p:cNvPr id="47108" name="Picture 7" descr="http://www.classzone.com/books/earth_science/terc/content/investigations/es0103/images/es0103_p8_earth_system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981200"/>
            <a:ext cx="4495800" cy="33924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System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 group of interacting parts that form a complex whole.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48132" name="Picture 5" descr="http://upload.wikimedia.org/wikipedia/commons/c/cf/Ocean_&amp;_Earth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leeland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33750" y="1905000"/>
            <a:ext cx="5810250" cy="4343400"/>
          </a:xfrm>
          <a:noFill/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Closed System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4495800" cy="4530725"/>
          </a:xfrm>
        </p:spPr>
        <p:txBody>
          <a:bodyPr/>
          <a:lstStyle/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In a closed system energy (not matter) is exchanged with the surroundings.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Example- aquarium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Open System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914400"/>
            <a:ext cx="4267200" cy="4530725"/>
          </a:xfrm>
        </p:spPr>
        <p:txBody>
          <a:bodyPr/>
          <a:lstStyle/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In an open system, energy and matter are exchanged with the surroundings.</a:t>
            </a:r>
          </a:p>
          <a:p>
            <a:pPr eaLnBrk="1" hangingPunct="1">
              <a:defRPr/>
            </a:pPr>
            <a:endParaRPr lang="en-US" sz="3600" dirty="0" smtClean="0"/>
          </a:p>
          <a:p>
            <a:pPr eaLnBrk="1" hangingPunct="1">
              <a:defRPr/>
            </a:pPr>
            <a:r>
              <a:rPr lang="en-US" sz="3600" dirty="0" smtClean="0"/>
              <a:t>A lake is an example</a:t>
            </a:r>
          </a:p>
          <a:p>
            <a:pPr eaLnBrk="1" hangingPunct="1">
              <a:defRPr/>
            </a:pPr>
            <a:endParaRPr lang="en-US" sz="3600" dirty="0" smtClean="0"/>
          </a:p>
        </p:txBody>
      </p:sp>
      <p:pic>
        <p:nvPicPr>
          <p:cNvPr id="50180" name="Picture 5" descr="groundwater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133600"/>
            <a:ext cx="4191000" cy="3482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Energy Source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05800" cy="453072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sz="3600" dirty="0" smtClean="0"/>
              <a:t>There are two sources of energy that power the Earth System.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3600" dirty="0" smtClean="0"/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The Sun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sz="3600" dirty="0" smtClean="0"/>
              <a:t>Heat from Earth’s Interior</a:t>
            </a:r>
          </a:p>
        </p:txBody>
      </p:sp>
      <p:pic>
        <p:nvPicPr>
          <p:cNvPr id="51204" name="Picture 4" descr="Light Bulb 2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156325" y="3733800"/>
            <a:ext cx="2987675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Sun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Drives external processes that occur in the atmosphere, hydrosphere, and at Earth’s Surface</a:t>
            </a:r>
          </a:p>
        </p:txBody>
      </p:sp>
      <p:pic>
        <p:nvPicPr>
          <p:cNvPr id="52228" name="Picture 6" descr="sts-097_kidstation_project2000_sun_shades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2063" y="2132013"/>
            <a:ext cx="3190875" cy="34671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Heat from Earth’s Interior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Powers the internal processes that produce volcanoes, earthquakes, and mountains</a:t>
            </a:r>
          </a:p>
        </p:txBody>
      </p:sp>
      <p:pic>
        <p:nvPicPr>
          <p:cNvPr id="53252" name="Picture 10" descr="mantle_convection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2133600"/>
            <a:ext cx="3905250" cy="2994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End of presentation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0772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 well tested and widely accepted view that explains certain observable facts.</a:t>
            </a:r>
          </a:p>
        </p:txBody>
      </p:sp>
      <p:pic>
        <p:nvPicPr>
          <p:cNvPr id="18436" name="Picture 4" descr="q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3733800"/>
            <a:ext cx="5867400" cy="241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Scales of Space and Time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Earth science involves investigations of phenomena that range in size from atoms to galaxies and beyond.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Time is measured by the geologic time scale which is based on the 4.6 billion years of Earth history.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Evolution of Earth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14 </a:t>
            </a:r>
            <a:r>
              <a:rPr lang="en-US" sz="4000" dirty="0" err="1" smtClean="0"/>
              <a:t>b.y.a</a:t>
            </a:r>
            <a:r>
              <a:rPr lang="en-US" sz="4000" dirty="0" smtClean="0"/>
              <a:t>.:  </a:t>
            </a:r>
            <a:r>
              <a:rPr lang="en-US" sz="4000" i="1" dirty="0" smtClean="0"/>
              <a:t>Big Bang</a:t>
            </a:r>
            <a:r>
              <a:rPr lang="en-US" sz="4000" dirty="0" smtClean="0"/>
              <a:t> – large explosion that sent all matter of the universe flying outward at incredible speeds.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defRPr/>
            </a:pPr>
            <a:r>
              <a:rPr lang="en-US" sz="4000" dirty="0" smtClean="0"/>
              <a:t>Hydrogen and Helium cooled and condensed to form the first galaxies and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Nebular Hypothesis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458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Bodies of our solar system evolved from an enormous rotating cloud (solar nebula).</a:t>
            </a:r>
          </a:p>
          <a:p>
            <a:pPr eaLnBrk="1" hangingPunct="1">
              <a:defRPr/>
            </a:pPr>
            <a:endParaRPr lang="en-US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 dirty="0" smtClean="0"/>
          </a:p>
        </p:txBody>
      </p:sp>
      <p:pic>
        <p:nvPicPr>
          <p:cNvPr id="21508" name="Picture 4" descr="nebula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0" y="2971800"/>
            <a:ext cx="5486400" cy="3656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Earth’s Spheres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Hydrosphere</a:t>
            </a:r>
          </a:p>
          <a:p>
            <a:pPr eaLnBrk="1" hangingPunct="1">
              <a:defRPr/>
            </a:pPr>
            <a:r>
              <a:rPr lang="en-US" sz="4800" dirty="0" smtClean="0"/>
              <a:t>Atmosphere</a:t>
            </a:r>
          </a:p>
          <a:p>
            <a:pPr eaLnBrk="1" hangingPunct="1">
              <a:defRPr/>
            </a:pPr>
            <a:r>
              <a:rPr lang="en-US" sz="4800" dirty="0" smtClean="0"/>
              <a:t>Biosphere </a:t>
            </a:r>
          </a:p>
          <a:p>
            <a:pPr eaLnBrk="1" hangingPunct="1">
              <a:defRPr/>
            </a:pPr>
            <a:r>
              <a:rPr lang="en-US" sz="4800" dirty="0" err="1" smtClean="0"/>
              <a:t>Geosphere</a:t>
            </a:r>
            <a:endParaRPr lang="en-US" sz="4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Hydrosphere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/>
              <a:t>All water on earth, including water vapor in the atmosphere.</a:t>
            </a:r>
          </a:p>
        </p:txBody>
      </p:sp>
      <p:pic>
        <p:nvPicPr>
          <p:cNvPr id="23556" name="Picture 5" descr="ZarceroWaterF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090863"/>
            <a:ext cx="2470150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Ocean%20Realm%20(Custom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200400"/>
            <a:ext cx="4419600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654</Words>
  <Application>Microsoft Office PowerPoint</Application>
  <PresentationFormat>On-screen Show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Nature of Science</vt:lpstr>
      <vt:lpstr>Steps of the Scientific Method</vt:lpstr>
      <vt:lpstr>Hypothesis</vt:lpstr>
      <vt:lpstr>Theory</vt:lpstr>
      <vt:lpstr>Scales of Space and Time</vt:lpstr>
      <vt:lpstr>Evolution of Earth</vt:lpstr>
      <vt:lpstr>Nebular Hypothesis</vt:lpstr>
      <vt:lpstr>Earth’s Spheres</vt:lpstr>
      <vt:lpstr>Hydrosphere</vt:lpstr>
      <vt:lpstr>Biosphere</vt:lpstr>
      <vt:lpstr>Geosphere</vt:lpstr>
      <vt:lpstr>Atmosphere</vt:lpstr>
      <vt:lpstr>The Solid Earth</vt:lpstr>
      <vt:lpstr>Mantle</vt:lpstr>
      <vt:lpstr>Two Parts of the Mantle</vt:lpstr>
      <vt:lpstr>Lithosphere</vt:lpstr>
      <vt:lpstr>Asthenosphere</vt:lpstr>
      <vt:lpstr>Earth’s Core</vt:lpstr>
      <vt:lpstr>Regions of the Core</vt:lpstr>
      <vt:lpstr>3 Compositional Regions of Earth</vt:lpstr>
      <vt:lpstr>Continental Drift</vt:lpstr>
      <vt:lpstr>Divergent Plates</vt:lpstr>
      <vt:lpstr>Convergent Plates</vt:lpstr>
      <vt:lpstr>What causes plate motion?</vt:lpstr>
      <vt:lpstr>Major Features of Continents</vt:lpstr>
      <vt:lpstr>Major Features of Continents</vt:lpstr>
      <vt:lpstr>Stable Interiors</vt:lpstr>
      <vt:lpstr>3 Major Regions of Ocean Basins</vt:lpstr>
      <vt:lpstr>Continental Margin</vt:lpstr>
      <vt:lpstr>Deep-Ocean Basins</vt:lpstr>
      <vt:lpstr>Mid-Ocean Ridges</vt:lpstr>
      <vt:lpstr>Earth as a System</vt:lpstr>
      <vt:lpstr>System</vt:lpstr>
      <vt:lpstr>Closed System</vt:lpstr>
      <vt:lpstr>Open System</vt:lpstr>
      <vt:lpstr>Energy Source</vt:lpstr>
      <vt:lpstr>The Sun</vt:lpstr>
      <vt:lpstr>Heat from Earth’s Interior</vt:lpstr>
      <vt:lpstr>End of presentation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 of Science</dc:title>
  <dc:creator/>
  <cp:lastModifiedBy>USER 3</cp:lastModifiedBy>
  <cp:revision>1</cp:revision>
  <dcterms:created xsi:type="dcterms:W3CDTF">2006-08-16T00:00:00Z</dcterms:created>
  <dcterms:modified xsi:type="dcterms:W3CDTF">2011-07-04T16:45:00Z</dcterms:modified>
</cp:coreProperties>
</file>