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675E3-4242-46F2-AE4D-2BA4B0D08E5E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70FB2-6692-40A4-9997-062D68B39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5141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5141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5141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5141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24" y="504017"/>
            <a:ext cx="7807419" cy="11441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FB94E3-89D2-4587-A981-4DF378EC4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m.edu/research/iep/a/aristotl.ht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lIns="92075" tIns="46038" rIns="92075" bIns="46038" anchor="ctr"/>
          <a:lstStyle/>
          <a:p>
            <a:pPr algn="l"/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721600" cy="1143000"/>
          </a:xfrm>
          <a:noFill/>
          <a:ln/>
        </p:spPr>
        <p:txBody>
          <a:bodyPr lIns="92075" tIns="46038" rIns="92075" bIns="46038" anchor="ctr">
            <a:normAutofit/>
          </a:bodyPr>
          <a:lstStyle/>
          <a:p>
            <a:r>
              <a:rPr lang="en-US" sz="4400" b="1" dirty="0">
                <a:latin typeface="Arial Rounded MT Bold" pitchFamily="34" charset="0"/>
              </a:rPr>
              <a:t>Realism</a:t>
            </a:r>
          </a:p>
        </p:txBody>
      </p:sp>
      <p:pic>
        <p:nvPicPr>
          <p:cNvPr id="48132" name="Picture 4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24000"/>
            <a:ext cx="3754438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John Locke (1632-1704)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 birth, the mind is a blank sheet of paper - a </a:t>
            </a:r>
            <a:r>
              <a:rPr lang="en-US" sz="4400" dirty="0" smtClean="0"/>
              <a:t>tabula </a:t>
            </a:r>
            <a:r>
              <a:rPr lang="en-US" sz="4400" dirty="0"/>
              <a:t>rasa</a:t>
            </a:r>
          </a:p>
          <a:p>
            <a:r>
              <a:rPr lang="en-US" sz="4400" dirty="0"/>
              <a:t>All ideas are derived from experience by way of sensation and reflection</a:t>
            </a:r>
          </a:p>
        </p:txBody>
      </p:sp>
      <p:pic>
        <p:nvPicPr>
          <p:cNvPr id="120836" name="Picture 4" descr="S:\class11\loc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724400"/>
            <a:ext cx="154305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5362" y="4038600"/>
            <a:ext cx="1722438" cy="2133600"/>
          </a:xfrm>
          <a:prstGeom prst="rect">
            <a:avLst/>
          </a:prstGeom>
          <a:noFill/>
        </p:spPr>
      </p:pic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 and Education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Promotes the study of science and the scientific method</a:t>
            </a:r>
          </a:p>
          <a:p>
            <a:r>
              <a:rPr lang="en-US" sz="4400" dirty="0"/>
              <a:t>There are essential ideas and facts to be learned; therefore lecture and other formal methods of teaching are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038600"/>
            <a:ext cx="1722438" cy="2133600"/>
          </a:xfrm>
          <a:prstGeom prst="rect">
            <a:avLst/>
          </a:prstGeom>
          <a:noFill/>
        </p:spPr>
      </p:pic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 and Education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Find specialization to be desirable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Like structure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ringing bells, departments, daily lesson plans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If something exists, it can be measured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IQ, Effective teaching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Approve of competencies, </a:t>
            </a:r>
            <a:br>
              <a:rPr lang="en-US" sz="3200" dirty="0"/>
            </a:br>
            <a:r>
              <a:rPr lang="en-US" sz="3200" dirty="0"/>
              <a:t>performance-based teaching, </a:t>
            </a:r>
            <a:br>
              <a:rPr lang="en-US" sz="3200" dirty="0"/>
            </a:br>
            <a:r>
              <a:rPr lang="en-US" sz="3200" dirty="0"/>
              <a:t>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 and Education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/>
              <a:t>Teacher should present material in a systematic, organized way and teach that there are clearly defined criteria for making </a:t>
            </a:r>
            <a:r>
              <a:rPr lang="en-US" sz="4400" dirty="0" smtClean="0"/>
              <a:t>judgments </a:t>
            </a:r>
            <a:r>
              <a:rPr lang="en-US" sz="4400" dirty="0"/>
              <a:t>in art, economics, politics,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08913" cy="8382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Times New Roman" pitchFamily="18" charset="0"/>
              </a:rPr>
              <a:t>Aims of Education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620747" cy="3712930"/>
          </a:xfrm>
          <a:ln/>
        </p:spPr>
        <p:txBody>
          <a:bodyPr>
            <a:noAutofit/>
          </a:bodyPr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Understanding the material world through inquiry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A study of science and the scientific method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A need to know the world in order to ensure survival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Basic, essential knowledge with a no-nonsense approach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Intellectually-gifted student is a precious resource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Should use the Great Books of the Western World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latin typeface="Times New Roman" pitchFamily="18" charset="0"/>
              </a:rPr>
              <a:t>Adler's</a:t>
            </a:r>
            <a:r>
              <a:rPr lang="en-GB" sz="2800" i="1" dirty="0">
                <a:latin typeface="Times New Roman" pitchFamily="18" charset="0"/>
              </a:rPr>
              <a:t> </a:t>
            </a:r>
            <a:r>
              <a:rPr lang="en-GB" sz="2800" i="1" dirty="0" err="1">
                <a:latin typeface="Times New Roman" pitchFamily="18" charset="0"/>
              </a:rPr>
              <a:t>Paideia</a:t>
            </a:r>
            <a:r>
              <a:rPr lang="en-GB" sz="2800" i="1" dirty="0">
                <a:latin typeface="Times New Roman" pitchFamily="18" charset="0"/>
              </a:rPr>
              <a:t> Proposal: </a:t>
            </a:r>
            <a:r>
              <a:rPr lang="en-GB" sz="2800" dirty="0">
                <a:latin typeface="Times New Roman" pitchFamily="18" charset="0"/>
              </a:rPr>
              <a:t>school should be a one-track system, general (non-specialized), and non-vocational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52400"/>
            <a:ext cx="1290285" cy="14515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08913" cy="1145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Times New Roman" pitchFamily="18" charset="0"/>
              </a:rPr>
              <a:t>Methods of Education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07834" cy="4800600"/>
          </a:xfrm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Not only facts, but method of arriving at facts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Emphasis on critical reasoning through observation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Supports formal ways of teaching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Children should be given positive rewards (Locke)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Precision and order: ringing bells, time periods, daily lesson plans, </a:t>
            </a:r>
            <a:r>
              <a:rPr lang="en-GB" sz="2600" dirty="0" err="1">
                <a:latin typeface="Times New Roman" pitchFamily="18" charset="0"/>
              </a:rPr>
              <a:t>prepackaged</a:t>
            </a:r>
            <a:r>
              <a:rPr lang="en-GB" sz="2600" dirty="0">
                <a:latin typeface="Times New Roman" pitchFamily="18" charset="0"/>
              </a:rPr>
              <a:t> curriculum materials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Supports accountability and performance-based teaching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Scientific research and development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600" dirty="0">
                <a:latin typeface="Times New Roman" pitchFamily="18" charset="0"/>
              </a:rPr>
              <a:t>Most recent development: computer technology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191" y="241928"/>
            <a:ext cx="1209642" cy="1330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08913" cy="8382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Times New Roman" pitchFamily="18" charset="0"/>
              </a:rPr>
              <a:t>Curriculum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62000" y="1604963"/>
            <a:ext cx="7467600" cy="4525962"/>
          </a:xfrm>
          <a:prstGeom prst="rect">
            <a:avLst/>
          </a:prstGeom>
          <a:noFill/>
          <a:ln/>
        </p:spPr>
        <p:txBody>
          <a:bodyPr lIns="0" tIns="0" rIns="0" bIns="0" anchor="ctr">
            <a:normAutofit lnSpcReduction="10000"/>
          </a:bodyPr>
          <a:lstStyle/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Practical and useful</a:t>
            </a:r>
          </a:p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Physical activity has educational value (Locke)</a:t>
            </a:r>
          </a:p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Attention to the complete person (Locke)</a:t>
            </a:r>
          </a:p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Extensive use of pictures (John Amos Comenius)</a:t>
            </a:r>
          </a:p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Use of objects in education (Maria Montessori)</a:t>
            </a:r>
          </a:p>
          <a:p>
            <a:pPr marL="0" lvl="1" indent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latin typeface="Times New Roman" pitchFamily="18" charset="0"/>
              </a:rPr>
              <a:t>Highly organized and systematic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5333" y="362892"/>
            <a:ext cx="1290285" cy="1330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72024" y="228600"/>
            <a:ext cx="7808913" cy="762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Times New Roman" pitchFamily="18" charset="0"/>
              </a:rPr>
              <a:t>Role of the Teacher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075238" y="1524000"/>
            <a:ext cx="7405699" cy="4703979"/>
          </a:xfrm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latin typeface="Times New Roman" pitchFamily="18" charset="0"/>
              </a:rPr>
              <a:t>Realists emphasize the role of the teacher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latin typeface="Times New Roman" pitchFamily="18" charset="0"/>
              </a:rPr>
              <a:t>Should teach students what they need to survive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latin typeface="Times New Roman" pitchFamily="18" charset="0"/>
              </a:rPr>
              <a:t>At the very least, should teach the essentials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latin typeface="Times New Roman" pitchFamily="18" charset="0"/>
              </a:rPr>
              <a:t>Material presented in a systematic and organized way</a:t>
            </a:r>
          </a:p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latin typeface="Times New Roman" pitchFamily="18" charset="0"/>
              </a:rPr>
              <a:t>Humanities should be taught in ways that are conducive to cognitive development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833" y="241928"/>
            <a:ext cx="1209642" cy="1330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914400"/>
          </a:xfrm>
        </p:spPr>
        <p:txBody>
          <a:bodyPr/>
          <a:lstStyle/>
          <a:p>
            <a:r>
              <a:rPr lang="en-US" dirty="0"/>
              <a:t>The Realist and the Chair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To a realist, the </a:t>
            </a:r>
            <a:r>
              <a:rPr lang="en-US" sz="2800" u="sng" dirty="0"/>
              <a:t>actuality</a:t>
            </a:r>
            <a:r>
              <a:rPr lang="en-US" sz="2800" dirty="0"/>
              <a:t> of “chair” is important. </a:t>
            </a:r>
            <a:r>
              <a:rPr lang="en-US" sz="2800"/>
              <a:t>A realist would measure the chair, weight it, examine the physical characteristics, etc. </a:t>
            </a:r>
            <a:r>
              <a:rPr lang="en-US" sz="2800" dirty="0"/>
              <a:t>The fact that the chair exists is the ultimate truth.</a:t>
            </a:r>
          </a:p>
        </p:txBody>
      </p:sp>
      <p:graphicFrame>
        <p:nvGraphicFramePr>
          <p:cNvPr id="140292" name="Rectangle 4"/>
          <p:cNvGraphicFramePr>
            <a:graphicFrameLocks/>
          </p:cNvGraphicFramePr>
          <p:nvPr>
            <p:ph type="clipArt" sz="half" idx="2"/>
          </p:nvPr>
        </p:nvGraphicFramePr>
        <p:xfrm>
          <a:off x="6926263" y="3824288"/>
          <a:ext cx="0" cy="0"/>
        </p:xfrm>
        <a:graphic>
          <a:graphicData uri="http://schemas.openxmlformats.org/presentationml/2006/ole">
            <p:oleObj spid="_x0000_s1026" name="Clip" r:id="rId3" imgW="0" imgH="0" progId="">
              <p:embed/>
            </p:oleObj>
          </a:graphicData>
        </a:graphic>
      </p:graphicFrame>
      <p:pic>
        <p:nvPicPr>
          <p:cNvPr id="140293" name="Picture 5" descr="D:\IMAGES\HOMEHOUS\FURNISHG\BYR0021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828800"/>
            <a:ext cx="2917825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114800"/>
            <a:ext cx="1722438" cy="2133600"/>
          </a:xfrm>
          <a:prstGeom prst="rect">
            <a:avLst/>
          </a:prstGeom>
          <a:noFill/>
        </p:spPr>
      </p:pic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	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Reality, knowledge and value exist independent of the human mind.  Trees, sticks and stones exist whether or not there is a human mind to perceive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14800"/>
            <a:ext cx="1722438" cy="2133600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Ideas must be subject to public verification</a:t>
            </a:r>
          </a:p>
          <a:p>
            <a:pPr lvl="1"/>
            <a:r>
              <a:rPr lang="en-US" sz="3600" dirty="0"/>
              <a:t>must be proven through scientific experimentation</a:t>
            </a:r>
          </a:p>
          <a:p>
            <a:r>
              <a:rPr lang="en-US" sz="3600" dirty="0"/>
              <a:t>“Science for the sake of science”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D:\CLIP_ART\EDCATION\SUBJECTS\SCINCE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962400"/>
            <a:ext cx="1722438" cy="2133600"/>
          </a:xfrm>
          <a:prstGeom prst="rect">
            <a:avLst/>
          </a:prstGeom>
          <a:noFill/>
        </p:spPr>
      </p:pic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 of Realism	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hlinkClick r:id="rId3"/>
              </a:rPr>
              <a:t>Aristotle</a:t>
            </a:r>
            <a:r>
              <a:rPr lang="en-US" sz="4800" dirty="0"/>
              <a:t> (384-322 BC)</a:t>
            </a:r>
          </a:p>
          <a:p>
            <a:r>
              <a:rPr lang="en-US" sz="4800" dirty="0"/>
              <a:t>Thomas Aquinas (1225-1274)</a:t>
            </a:r>
          </a:p>
          <a:p>
            <a:r>
              <a:rPr lang="en-US" sz="4800" dirty="0"/>
              <a:t>Francis Bacon (1561-1626)</a:t>
            </a:r>
          </a:p>
          <a:p>
            <a:r>
              <a:rPr lang="en-US" sz="4800" dirty="0"/>
              <a:t>John Locke (1632-1704)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" name="Rectangle 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Aristotle  (384-322 BC)</a:t>
            </a:r>
          </a:p>
        </p:txBody>
      </p:sp>
      <p:sp>
        <p:nvSpPr>
          <p:cNvPr id="52347" name="Rectangle 12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Ideas may be important but a proper study of matter could lead us to better and more distinct ideas.</a:t>
            </a:r>
          </a:p>
        </p:txBody>
      </p:sp>
      <p:pic>
        <p:nvPicPr>
          <p:cNvPr id="52348" name="Picture 124" descr="S:\class11\aristot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191000"/>
            <a:ext cx="15716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962400"/>
            <a:ext cx="147955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Aristotle (384-322 BC)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Golden Mean - a path between extremes</a:t>
            </a:r>
          </a:p>
          <a:p>
            <a:r>
              <a:rPr lang="en-US" sz="4000" dirty="0"/>
              <a:t>Balance is key - body and mind operate together in a balanced 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Aquinas (1225-1274)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created matter; therefore it must be </a:t>
            </a:r>
            <a:r>
              <a:rPr lang="en-US" sz="3600" dirty="0" smtClean="0"/>
              <a:t>proper</a:t>
            </a:r>
            <a:r>
              <a:rPr lang="en-US" sz="3600" dirty="0" smtClean="0"/>
              <a:t> </a:t>
            </a:r>
            <a:r>
              <a:rPr lang="en-US" sz="3600" dirty="0"/>
              <a:t>to learn about it</a:t>
            </a:r>
          </a:p>
          <a:p>
            <a:r>
              <a:rPr lang="en-US" sz="3600" dirty="0"/>
              <a:t>This view helped lead civilization out of the dark ages, replaced the influence of Augustine</a:t>
            </a:r>
          </a:p>
        </p:txBody>
      </p:sp>
      <p:pic>
        <p:nvPicPr>
          <p:cNvPr id="56327" name="Picture 7" descr="S:\class11\Aquina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114800"/>
            <a:ext cx="1692275" cy="235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Aquinas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/>
              <a:t>Truth was passed from God to Humans by divine revelation, but God </a:t>
            </a:r>
            <a:r>
              <a:rPr lang="en-US" sz="4800" dirty="0" smtClean="0"/>
              <a:t>also has </a:t>
            </a:r>
            <a:r>
              <a:rPr lang="en-US" sz="4800" dirty="0"/>
              <a:t>endowed humans </a:t>
            </a:r>
            <a:r>
              <a:rPr lang="en-US" sz="4800" dirty="0" smtClean="0"/>
              <a:t>with the </a:t>
            </a:r>
            <a:r>
              <a:rPr lang="en-US" sz="4800" dirty="0"/>
              <a:t>reasoning ability </a:t>
            </a:r>
            <a:r>
              <a:rPr lang="en-US" sz="4800" dirty="0" smtClean="0"/>
              <a:t>to seek </a:t>
            </a:r>
            <a:r>
              <a:rPr lang="en-US" sz="4800" dirty="0"/>
              <a:t>out truth.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Bacon (1561-1626)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Science </a:t>
            </a:r>
            <a:r>
              <a:rPr lang="en-US" sz="4800" dirty="0"/>
              <a:t>must be concerned with inquiry, pure and simple with no preconceived notions</a:t>
            </a:r>
          </a:p>
          <a:p>
            <a:r>
              <a:rPr lang="en-US" sz="4800" dirty="0"/>
              <a:t>We need to examine all previously accepted knowledge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613</Words>
  <Application>Microsoft Office PowerPoint</Application>
  <PresentationFormat>On-screen Show (4:3)</PresentationFormat>
  <Paragraphs>72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Civic</vt:lpstr>
      <vt:lpstr>Clip</vt:lpstr>
      <vt:lpstr>Realism</vt:lpstr>
      <vt:lpstr>Realism </vt:lpstr>
      <vt:lpstr>Realism</vt:lpstr>
      <vt:lpstr>Leaders of Realism </vt:lpstr>
      <vt:lpstr>Aristotle  (384-322 BC)</vt:lpstr>
      <vt:lpstr>Aristotle (384-322 BC)</vt:lpstr>
      <vt:lpstr>Aquinas (1225-1274)</vt:lpstr>
      <vt:lpstr>Aquinas</vt:lpstr>
      <vt:lpstr>Bacon (1561-1626)</vt:lpstr>
      <vt:lpstr>John Locke (1632-1704)</vt:lpstr>
      <vt:lpstr>Realism and Education</vt:lpstr>
      <vt:lpstr>Realism and Education</vt:lpstr>
      <vt:lpstr>Realism and Education</vt:lpstr>
      <vt:lpstr>Aims of Education</vt:lpstr>
      <vt:lpstr>Methods of Education</vt:lpstr>
      <vt:lpstr>Curriculum</vt:lpstr>
      <vt:lpstr>Role of the Teacher</vt:lpstr>
      <vt:lpstr>The Realist and the Chair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Microsoft Windows XP</cp:lastModifiedBy>
  <cp:revision>6</cp:revision>
  <dcterms:created xsi:type="dcterms:W3CDTF">2006-08-16T00:00:00Z</dcterms:created>
  <dcterms:modified xsi:type="dcterms:W3CDTF">2011-12-09T23:40:40Z</dcterms:modified>
</cp:coreProperties>
</file>