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57" r:id="rId3"/>
    <p:sldId id="290" r:id="rId4"/>
    <p:sldId id="291" r:id="rId5"/>
    <p:sldId id="292" r:id="rId6"/>
    <p:sldId id="293" r:id="rId7"/>
    <p:sldId id="294" r:id="rId8"/>
    <p:sldId id="295" r:id="rId9"/>
    <p:sldId id="296" r:id="rId10"/>
    <p:sldId id="297" r:id="rId11"/>
    <p:sldId id="298" r:id="rId12"/>
    <p:sldId id="299" r:id="rId13"/>
    <p:sldId id="300" r:id="rId14"/>
    <p:sldId id="301" r:id="rId15"/>
    <p:sldId id="261" r:id="rId16"/>
    <p:sldId id="271" r:id="rId17"/>
    <p:sldId id="284" r:id="rId18"/>
    <p:sldId id="269" r:id="rId19"/>
    <p:sldId id="265" r:id="rId20"/>
    <p:sldId id="258" r:id="rId21"/>
    <p:sldId id="285" r:id="rId22"/>
    <p:sldId id="274" r:id="rId23"/>
    <p:sldId id="283" r:id="rId24"/>
    <p:sldId id="259" r:id="rId25"/>
    <p:sldId id="263" r:id="rId26"/>
    <p:sldId id="268" r:id="rId27"/>
    <p:sldId id="266" r:id="rId28"/>
    <p:sldId id="267" r:id="rId29"/>
    <p:sldId id="277" r:id="rId30"/>
    <p:sldId id="278" r:id="rId31"/>
    <p:sldId id="270" r:id="rId32"/>
    <p:sldId id="287" r:id="rId33"/>
    <p:sldId id="289" r:id="rId34"/>
    <p:sldId id="275"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09" autoAdjust="0"/>
    <p:restoredTop sz="94679" autoAdjust="0"/>
  </p:normalViewPr>
  <p:slideViewPr>
    <p:cSldViewPr>
      <p:cViewPr>
        <p:scale>
          <a:sx n="75" d="100"/>
          <a:sy n="75" d="100"/>
        </p:scale>
        <p:origin x="-45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2226" name="Group 2"/>
          <p:cNvGrpSpPr>
            <a:grpSpLocks/>
          </p:cNvGrpSpPr>
          <p:nvPr/>
        </p:nvGrpSpPr>
        <p:grpSpPr bwMode="auto">
          <a:xfrm>
            <a:off x="1658938" y="1600200"/>
            <a:ext cx="6837362" cy="3200400"/>
            <a:chOff x="1045" y="1008"/>
            <a:chExt cx="4307" cy="2016"/>
          </a:xfrm>
        </p:grpSpPr>
        <p:sp>
          <p:nvSpPr>
            <p:cNvPr id="52227"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2228"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2229"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sp>
          <p:nvSpPr>
            <p:cNvPr id="52230"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52231"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2232"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grpSp>
      <p:sp>
        <p:nvSpPr>
          <p:cNvPr id="52233" name="Rectangle 9"/>
          <p:cNvSpPr>
            <a:spLocks noGrp="1" noChangeArrowheads="1"/>
          </p:cNvSpPr>
          <p:nvPr>
            <p:ph type="dt" sz="half" idx="2"/>
          </p:nvPr>
        </p:nvSpPr>
        <p:spPr/>
        <p:txBody>
          <a:bodyPr/>
          <a:lstStyle>
            <a:lvl1pPr>
              <a:defRPr/>
            </a:lvl1pPr>
          </a:lstStyle>
          <a:p>
            <a:endParaRPr lang="en-US"/>
          </a:p>
        </p:txBody>
      </p:sp>
      <p:sp>
        <p:nvSpPr>
          <p:cNvPr id="52234" name="Rectangle 10"/>
          <p:cNvSpPr>
            <a:spLocks noGrp="1" noChangeArrowheads="1"/>
          </p:cNvSpPr>
          <p:nvPr>
            <p:ph type="ftr" sz="quarter" idx="3"/>
          </p:nvPr>
        </p:nvSpPr>
        <p:spPr/>
        <p:txBody>
          <a:bodyPr/>
          <a:lstStyle>
            <a:lvl1pPr>
              <a:defRPr/>
            </a:lvl1pPr>
          </a:lstStyle>
          <a:p>
            <a:endParaRPr lang="en-US"/>
          </a:p>
        </p:txBody>
      </p:sp>
      <p:sp>
        <p:nvSpPr>
          <p:cNvPr id="52235" name="Rectangle 11"/>
          <p:cNvSpPr>
            <a:spLocks noGrp="1" noChangeArrowheads="1"/>
          </p:cNvSpPr>
          <p:nvPr>
            <p:ph type="sldNum" sz="quarter" idx="4"/>
          </p:nvPr>
        </p:nvSpPr>
        <p:spPr/>
        <p:txBody>
          <a:bodyPr/>
          <a:lstStyle>
            <a:lvl1pPr>
              <a:defRPr/>
            </a:lvl1pPr>
          </a:lstStyle>
          <a:p>
            <a:fld id="{3BE630DA-645A-4F96-A64A-483BDB2EA56A}" type="slidenum">
              <a:rPr lang="en-US"/>
              <a:pPr/>
              <a:t>‹#›</a:t>
            </a:fld>
            <a:endParaRPr lang="en-US"/>
          </a:p>
        </p:txBody>
      </p:sp>
      <p:sp>
        <p:nvSpPr>
          <p:cNvPr id="52236"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5223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4D019E-A607-498E-A57C-0E564025A25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CA0619-C941-4AF7-BC2A-86B49809B8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2BCA50-7FC4-4E2F-AD5B-119EEAB82DA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0333D6-8443-46B7-B299-F3D7FB77DF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B5E935-82C0-4B8A-8D20-FCD017C870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166C916-2918-418B-ABCB-93CE7518193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63B7DB9-2F1D-402A-B157-697AB35466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A4C8A0-85B8-450B-89F0-0AF63A5ABBD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95904F-74EF-4F18-8647-3B24E70ACE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C9EF8F-21A2-40AE-A4A5-E4BFECEB1E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1071563" y="304800"/>
            <a:ext cx="7615237" cy="1106488"/>
            <a:chOff x="675" y="192"/>
            <a:chExt cx="4797" cy="697"/>
          </a:xfrm>
        </p:grpSpPr>
        <p:sp>
          <p:nvSpPr>
            <p:cNvPr id="5120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5120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5120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5120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sp>
          <p:nvSpPr>
            <p:cNvPr id="5120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grpSp>
      <p:sp>
        <p:nvSpPr>
          <p:cNvPr id="51208"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5121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5121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E76AE0D0-4BD8-464E-BD82-C71496789E20}" type="slidenum">
              <a:rPr lang="en-US"/>
              <a:pPr/>
              <a:t>‹#›</a:t>
            </a:fld>
            <a:endParaRPr lang="en-US"/>
          </a:p>
        </p:txBody>
      </p:sp>
      <p:sp>
        <p:nvSpPr>
          <p:cNvPr id="51212"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tki.org.nz/"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tki.org.nz/"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tki.org.nz/"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tki.org.nz/"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2381250"/>
          </a:xfrm>
        </p:spPr>
        <p:txBody>
          <a:bodyPr/>
          <a:lstStyle/>
          <a:p>
            <a:pPr algn="ctr"/>
            <a:r>
              <a:rPr lang="en-US"/>
              <a:t>ASSESSMENT:</a:t>
            </a:r>
            <a:br>
              <a:rPr lang="en-US"/>
            </a:br>
            <a:r>
              <a:rPr lang="en-US"/>
              <a:t> </a:t>
            </a:r>
            <a:br>
              <a:rPr lang="en-US"/>
            </a:br>
            <a:r>
              <a:rPr lang="en-US"/>
              <a:t>FORMATIVE &amp; SUMMATIVE </a:t>
            </a:r>
          </a:p>
        </p:txBody>
      </p:sp>
      <p:sp>
        <p:nvSpPr>
          <p:cNvPr id="2051" name="Rectangle 3"/>
          <p:cNvSpPr>
            <a:spLocks noGrp="1" noChangeArrowheads="1"/>
          </p:cNvSpPr>
          <p:nvPr>
            <p:ph type="subTitle" idx="1"/>
          </p:nvPr>
        </p:nvSpPr>
        <p:spPr>
          <a:xfrm>
            <a:off x="2057400" y="4116388"/>
            <a:ext cx="6400800" cy="836612"/>
          </a:xfrm>
        </p:spPr>
        <p:txBody>
          <a:bodyPr/>
          <a:lstStyle/>
          <a:p>
            <a:r>
              <a:rPr lang="en-US"/>
              <a:t>Practices for the Classroom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438400" y="381000"/>
            <a:ext cx="4267200" cy="519113"/>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Times New Roman" pitchFamily="18" charset="0"/>
              </a:rPr>
              <a:t>Keys to Sound Assessment</a:t>
            </a:r>
          </a:p>
        </p:txBody>
      </p:sp>
      <p:sp>
        <p:nvSpPr>
          <p:cNvPr id="32771" name="Oval 3"/>
          <p:cNvSpPr>
            <a:spLocks noChangeArrowheads="1"/>
          </p:cNvSpPr>
          <p:nvPr/>
        </p:nvSpPr>
        <p:spPr bwMode="auto">
          <a:xfrm>
            <a:off x="1143000" y="13716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marL="457200" indent="-457200" algn="ctr"/>
            <a:r>
              <a:rPr lang="en-US" sz="1200" b="1">
                <a:latin typeface="Times New Roman" pitchFamily="18" charset="0"/>
              </a:rPr>
              <a:t>What:</a:t>
            </a:r>
          </a:p>
          <a:p>
            <a:pPr marL="457200" indent="-457200" algn="ctr"/>
            <a:r>
              <a:rPr lang="en-US" sz="1200" b="1">
                <a:latin typeface="Times New Roman" pitchFamily="18" charset="0"/>
              </a:rPr>
              <a:t>Is the target clear</a:t>
            </a:r>
          </a:p>
          <a:p>
            <a:pPr marL="457200" indent="-457200" algn="ctr"/>
            <a:r>
              <a:rPr lang="en-US" sz="1200" b="1">
                <a:latin typeface="Times New Roman" pitchFamily="18" charset="0"/>
              </a:rPr>
              <a:t>and appropriate?</a:t>
            </a:r>
          </a:p>
        </p:txBody>
      </p:sp>
      <p:sp>
        <p:nvSpPr>
          <p:cNvPr id="32772" name="Oval 4"/>
          <p:cNvSpPr>
            <a:spLocks noChangeArrowheads="1"/>
          </p:cNvSpPr>
          <p:nvPr/>
        </p:nvSpPr>
        <p:spPr bwMode="auto">
          <a:xfrm>
            <a:off x="3429000" y="2743200"/>
            <a:ext cx="1905000" cy="914400"/>
          </a:xfrm>
          <a:prstGeom prst="ellipse">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How:</a:t>
            </a:r>
          </a:p>
          <a:p>
            <a:pPr algn="ctr"/>
            <a:r>
              <a:rPr lang="en-US" sz="1200" b="1">
                <a:latin typeface="Times New Roman" pitchFamily="18" charset="0"/>
              </a:rPr>
              <a:t>What assessment method</a:t>
            </a:r>
          </a:p>
          <a:p>
            <a:pPr algn="ctr"/>
            <a:r>
              <a:rPr lang="en-US" sz="1200" b="1">
                <a:latin typeface="Times New Roman" pitchFamily="18" charset="0"/>
              </a:rPr>
              <a:t>will work best?</a:t>
            </a:r>
          </a:p>
        </p:txBody>
      </p:sp>
      <p:sp>
        <p:nvSpPr>
          <p:cNvPr id="32773" name="Oval 5"/>
          <p:cNvSpPr>
            <a:spLocks noChangeArrowheads="1"/>
          </p:cNvSpPr>
          <p:nvPr/>
        </p:nvSpPr>
        <p:spPr bwMode="auto">
          <a:xfrm>
            <a:off x="3505200" y="41910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How much:</a:t>
            </a:r>
          </a:p>
          <a:p>
            <a:pPr algn="ctr"/>
            <a:r>
              <a:rPr lang="en-US" sz="1200" b="1">
                <a:latin typeface="Times New Roman" pitchFamily="18" charset="0"/>
              </a:rPr>
              <a:t>How can we sample</a:t>
            </a:r>
          </a:p>
          <a:p>
            <a:pPr algn="ctr"/>
            <a:r>
              <a:rPr lang="en-US" sz="1200" b="1">
                <a:latin typeface="Times New Roman" pitchFamily="18" charset="0"/>
              </a:rPr>
              <a:t>appropriately?</a:t>
            </a:r>
          </a:p>
        </p:txBody>
      </p:sp>
      <p:sp>
        <p:nvSpPr>
          <p:cNvPr id="32774" name="Oval 6"/>
          <p:cNvSpPr>
            <a:spLocks noChangeArrowheads="1"/>
          </p:cNvSpPr>
          <p:nvPr/>
        </p:nvSpPr>
        <p:spPr bwMode="auto">
          <a:xfrm>
            <a:off x="3581400" y="55626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How accurate:</a:t>
            </a:r>
          </a:p>
          <a:p>
            <a:pPr algn="ctr"/>
            <a:r>
              <a:rPr lang="en-US" sz="1200" b="1">
                <a:latin typeface="Times New Roman" pitchFamily="18" charset="0"/>
              </a:rPr>
              <a:t>bias and distortion</a:t>
            </a:r>
          </a:p>
        </p:txBody>
      </p:sp>
      <p:sp>
        <p:nvSpPr>
          <p:cNvPr id="32775" name="Oval 7"/>
          <p:cNvSpPr>
            <a:spLocks noChangeArrowheads="1"/>
          </p:cNvSpPr>
          <p:nvPr/>
        </p:nvSpPr>
        <p:spPr bwMode="auto">
          <a:xfrm>
            <a:off x="5867400" y="13716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Why:</a:t>
            </a:r>
          </a:p>
          <a:p>
            <a:pPr algn="ctr"/>
            <a:r>
              <a:rPr lang="en-US" sz="1200" b="1">
                <a:latin typeface="Times New Roman" pitchFamily="18" charset="0"/>
              </a:rPr>
              <a:t>Is the purpose for</a:t>
            </a:r>
          </a:p>
          <a:p>
            <a:pPr algn="ctr"/>
            <a:r>
              <a:rPr lang="en-US" sz="1200" b="1">
                <a:latin typeface="Times New Roman" pitchFamily="18" charset="0"/>
              </a:rPr>
              <a:t>Assessment clear?</a:t>
            </a:r>
          </a:p>
        </p:txBody>
      </p:sp>
      <p:sp>
        <p:nvSpPr>
          <p:cNvPr id="32776" name="Line 8"/>
          <p:cNvSpPr>
            <a:spLocks noChangeShapeType="1"/>
          </p:cNvSpPr>
          <p:nvPr/>
        </p:nvSpPr>
        <p:spPr bwMode="auto">
          <a:xfrm>
            <a:off x="2895600" y="2362200"/>
            <a:ext cx="685800" cy="457200"/>
          </a:xfrm>
          <a:prstGeom prst="line">
            <a:avLst/>
          </a:prstGeom>
          <a:noFill/>
          <a:ln w="9525">
            <a:solidFill>
              <a:schemeClr val="tx1"/>
            </a:solidFill>
            <a:round/>
            <a:headEnd/>
            <a:tailEnd type="triangle" w="med" len="med"/>
          </a:ln>
          <a:effectLst/>
        </p:spPr>
        <p:txBody>
          <a:bodyPr/>
          <a:lstStyle/>
          <a:p>
            <a:endParaRPr lang="en-US"/>
          </a:p>
        </p:txBody>
      </p:sp>
      <p:sp>
        <p:nvSpPr>
          <p:cNvPr id="32777" name="Line 9"/>
          <p:cNvSpPr>
            <a:spLocks noChangeShapeType="1"/>
          </p:cNvSpPr>
          <p:nvPr/>
        </p:nvSpPr>
        <p:spPr bwMode="auto">
          <a:xfrm flipH="1">
            <a:off x="5181600" y="2286000"/>
            <a:ext cx="838200" cy="533400"/>
          </a:xfrm>
          <a:prstGeom prst="line">
            <a:avLst/>
          </a:prstGeom>
          <a:noFill/>
          <a:ln w="9525">
            <a:solidFill>
              <a:schemeClr val="tx1"/>
            </a:solidFill>
            <a:round/>
            <a:headEnd/>
            <a:tailEnd type="triangle" w="med" len="med"/>
          </a:ln>
          <a:effectLst/>
        </p:spPr>
        <p:txBody>
          <a:bodyPr/>
          <a:lstStyle/>
          <a:p>
            <a:endParaRPr lang="en-US"/>
          </a:p>
        </p:txBody>
      </p:sp>
      <p:sp>
        <p:nvSpPr>
          <p:cNvPr id="32778" name="Line 10"/>
          <p:cNvSpPr>
            <a:spLocks noChangeShapeType="1"/>
          </p:cNvSpPr>
          <p:nvPr/>
        </p:nvSpPr>
        <p:spPr bwMode="auto">
          <a:xfrm>
            <a:off x="4419600" y="3733800"/>
            <a:ext cx="0" cy="381000"/>
          </a:xfrm>
          <a:prstGeom prst="line">
            <a:avLst/>
          </a:prstGeom>
          <a:noFill/>
          <a:ln w="9525">
            <a:solidFill>
              <a:schemeClr val="tx1"/>
            </a:solidFill>
            <a:round/>
            <a:headEnd/>
            <a:tailEnd type="triangle" w="med" len="med"/>
          </a:ln>
          <a:effectLst/>
        </p:spPr>
        <p:txBody>
          <a:bodyPr/>
          <a:lstStyle/>
          <a:p>
            <a:endParaRPr lang="en-US"/>
          </a:p>
        </p:txBody>
      </p:sp>
      <p:sp>
        <p:nvSpPr>
          <p:cNvPr id="32779" name="Line 11"/>
          <p:cNvSpPr>
            <a:spLocks noChangeShapeType="1"/>
          </p:cNvSpPr>
          <p:nvPr/>
        </p:nvSpPr>
        <p:spPr bwMode="auto">
          <a:xfrm>
            <a:off x="4495800" y="5181600"/>
            <a:ext cx="0" cy="3810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descr="Large confetti"/>
          <p:cNvSpPr>
            <a:spLocks noGrp="1" noChangeArrowheads="1"/>
          </p:cNvSpPr>
          <p:nvPr>
            <p:ph type="title"/>
          </p:nvPr>
        </p:nvSpPr>
        <p:spPr/>
        <p:txBody>
          <a:bodyPr/>
          <a:lstStyle/>
          <a:p>
            <a:r>
              <a:rPr lang="en-US" sz="3600"/>
              <a:t>Assessment Methods</a:t>
            </a:r>
          </a:p>
        </p:txBody>
      </p:sp>
      <p:sp>
        <p:nvSpPr>
          <p:cNvPr id="88067" name="Rectangle 3"/>
          <p:cNvSpPr>
            <a:spLocks noGrp="1" noChangeArrowheads="1"/>
          </p:cNvSpPr>
          <p:nvPr>
            <p:ph type="body" idx="1"/>
          </p:nvPr>
        </p:nvSpPr>
        <p:spPr/>
        <p:txBody>
          <a:bodyPr/>
          <a:lstStyle/>
          <a:p>
            <a:r>
              <a:rPr lang="en-US" sz="2400" b="1"/>
              <a:t>Selected response </a:t>
            </a:r>
            <a:r>
              <a:rPr lang="en-US" sz="2400"/>
              <a:t>- </a:t>
            </a:r>
            <a:r>
              <a:rPr lang="en-US" sz="2400" i="1"/>
              <a:t>select a correct or best response</a:t>
            </a:r>
          </a:p>
          <a:p>
            <a:pPr lvl="1"/>
            <a:r>
              <a:rPr lang="en-US" sz="2000"/>
              <a:t>multiple choice</a:t>
            </a:r>
          </a:p>
          <a:p>
            <a:pPr lvl="1"/>
            <a:r>
              <a:rPr lang="en-US" sz="2000"/>
              <a:t>true/false</a:t>
            </a:r>
          </a:p>
          <a:p>
            <a:pPr lvl="1"/>
            <a:r>
              <a:rPr lang="en-US" sz="2000"/>
              <a:t>matching</a:t>
            </a:r>
            <a:endParaRPr lang="en-US" sz="2000" i="1"/>
          </a:p>
          <a:p>
            <a:r>
              <a:rPr lang="en-US" sz="2400" b="1"/>
              <a:t>Production - </a:t>
            </a:r>
            <a:r>
              <a:rPr lang="en-US" sz="2400" i="1"/>
              <a:t>produce a response</a:t>
            </a:r>
          </a:p>
          <a:p>
            <a:pPr lvl="1"/>
            <a:r>
              <a:rPr lang="en-US" sz="2000"/>
              <a:t>completion/short answer</a:t>
            </a:r>
          </a:p>
          <a:p>
            <a:pPr lvl="1"/>
            <a:r>
              <a:rPr lang="en-US" sz="2000"/>
              <a:t>essay, both restricted and extended response</a:t>
            </a:r>
          </a:p>
          <a:p>
            <a:pPr lvl="1"/>
            <a:r>
              <a:rPr lang="en-US" sz="2000"/>
              <a:t>performance assessmemt</a:t>
            </a:r>
            <a:endParaRPr lang="en-US" sz="2000"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descr="Large confetti"/>
          <p:cNvSpPr>
            <a:spLocks noGrp="1" noChangeArrowheads="1"/>
          </p:cNvSpPr>
          <p:nvPr>
            <p:ph type="title"/>
          </p:nvPr>
        </p:nvSpPr>
        <p:spPr/>
        <p:txBody>
          <a:bodyPr/>
          <a:lstStyle/>
          <a:p>
            <a:r>
              <a:rPr lang="en-US" sz="3600"/>
              <a:t>Assessment Methods Continued</a:t>
            </a:r>
          </a:p>
        </p:txBody>
      </p:sp>
      <p:sp>
        <p:nvSpPr>
          <p:cNvPr id="89091" name="Rectangle 3"/>
          <p:cNvSpPr>
            <a:spLocks noGrp="1" noChangeArrowheads="1"/>
          </p:cNvSpPr>
          <p:nvPr>
            <p:ph type="body" idx="1"/>
          </p:nvPr>
        </p:nvSpPr>
        <p:spPr/>
        <p:txBody>
          <a:bodyPr/>
          <a:lstStyle/>
          <a:p>
            <a:r>
              <a:rPr lang="en-US" sz="2400" b="1"/>
              <a:t>Personal communication</a:t>
            </a:r>
            <a:r>
              <a:rPr lang="en-US" sz="2400"/>
              <a:t> - </a:t>
            </a:r>
            <a:r>
              <a:rPr lang="en-US" sz="2400" i="1"/>
              <a:t>a direct communication, either orally or in writing</a:t>
            </a:r>
          </a:p>
          <a:p>
            <a:pPr lvl="1"/>
            <a:r>
              <a:rPr lang="en-US" sz="2000"/>
              <a:t>interviews/conferences</a:t>
            </a:r>
          </a:p>
          <a:p>
            <a:pPr lvl="1"/>
            <a:r>
              <a:rPr lang="en-US" sz="2000"/>
              <a:t>question-answer sessions/discussions</a:t>
            </a:r>
          </a:p>
          <a:p>
            <a:pPr lvl="1"/>
            <a:r>
              <a:rPr lang="en-US" sz="2000"/>
              <a:t>think-alouds</a:t>
            </a:r>
            <a:endParaRPr lang="en-US" sz="2000" b="1"/>
          </a:p>
          <a:p>
            <a:pPr>
              <a:buFontTx/>
              <a:buNone/>
            </a:pP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descr="Large confetti"/>
          <p:cNvSpPr>
            <a:spLocks noGrp="1" noChangeArrowheads="1"/>
          </p:cNvSpPr>
          <p:nvPr>
            <p:ph type="title"/>
          </p:nvPr>
        </p:nvSpPr>
        <p:spPr/>
        <p:txBody>
          <a:bodyPr/>
          <a:lstStyle/>
          <a:p>
            <a:r>
              <a:rPr lang="en-US" sz="3600"/>
              <a:t>Performance-Based Assessments</a:t>
            </a:r>
          </a:p>
        </p:txBody>
      </p:sp>
      <p:sp>
        <p:nvSpPr>
          <p:cNvPr id="90115" name="Rectangle 3"/>
          <p:cNvSpPr>
            <a:spLocks noGrp="1" noChangeArrowheads="1"/>
          </p:cNvSpPr>
          <p:nvPr>
            <p:ph type="body" idx="1"/>
          </p:nvPr>
        </p:nvSpPr>
        <p:spPr/>
        <p:txBody>
          <a:bodyPr/>
          <a:lstStyle/>
          <a:p>
            <a:pPr>
              <a:buFontTx/>
              <a:buNone/>
            </a:pPr>
            <a:r>
              <a:rPr lang="en-US" sz="2400"/>
              <a:t>	Tasks that ask students to perform, create, produce, or do something.  These assessments may tap process, product, or both.  Student performances can be evaluated with checklists, rating scales, or rubrics.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nvGraphicFramePr>
        <p:xfrm>
          <a:off x="377825" y="523875"/>
          <a:ext cx="8388350" cy="5811838"/>
        </p:xfrm>
        <a:graphic>
          <a:graphicData uri="http://schemas.openxmlformats.org/presentationml/2006/ole">
            <p:oleObj spid="_x0000_s1026" name="Document" r:id="rId3" imgW="8385840" imgH="5810400" progId="Word.Documen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marL="0" indent="0">
              <a:buFont typeface="Wingdings" pitchFamily="2" charset="2"/>
              <a:buNone/>
            </a:pPr>
            <a:endParaRPr lang="en-NZ"/>
          </a:p>
          <a:p>
            <a:pPr marL="0" indent="0">
              <a:buFont typeface="Wingdings" pitchFamily="2" charset="2"/>
              <a:buNone/>
            </a:pPr>
            <a:r>
              <a:rPr lang="en-NZ"/>
              <a:t>The word ‘assess’ comes from the Latin verb ‘</a:t>
            </a:r>
            <a:r>
              <a:rPr lang="en-NZ">
                <a:solidFill>
                  <a:schemeClr val="folHlink"/>
                </a:solidFill>
              </a:rPr>
              <a:t>assidere</a:t>
            </a:r>
            <a:r>
              <a:rPr lang="en-NZ"/>
              <a:t>’ meaning ‘to sit with’. </a:t>
            </a:r>
          </a:p>
          <a:p>
            <a:pPr marL="0" indent="0">
              <a:buFont typeface="Wingdings" pitchFamily="2" charset="2"/>
              <a:buNone/>
            </a:pPr>
            <a:endParaRPr lang="en-NZ"/>
          </a:p>
          <a:p>
            <a:pPr marL="0" indent="0">
              <a:buFont typeface="Wingdings" pitchFamily="2" charset="2"/>
              <a:buNone/>
            </a:pPr>
            <a:r>
              <a:rPr lang="en-NZ"/>
              <a:t>In assessment one is supposed to sit with the learner. This implies it is something we do ‘with’ and ‘for’ students and not ‘to’ students (Green, 1999).</a:t>
            </a:r>
            <a:endParaRPr lang="en-US"/>
          </a:p>
        </p:txBody>
      </p:sp>
      <p:sp>
        <p:nvSpPr>
          <p:cNvPr id="7172" name="Rectangle 4"/>
          <p:cNvSpPr>
            <a:spLocks noGrp="1" noChangeArrowheads="1"/>
          </p:cNvSpPr>
          <p:nvPr>
            <p:ph type="title"/>
          </p:nvPr>
        </p:nvSpPr>
        <p:spPr/>
        <p:txBody>
          <a:bodyPr/>
          <a:lstStyle/>
          <a:p>
            <a:r>
              <a:rPr lang="en-US"/>
              <a:t>What is Assessment?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body" idx="1"/>
          </p:nvPr>
        </p:nvSpPr>
        <p:spPr>
          <a:xfrm>
            <a:off x="381000" y="1828800"/>
            <a:ext cx="8229600" cy="4530725"/>
          </a:xfrm>
        </p:spPr>
        <p:txBody>
          <a:bodyPr/>
          <a:lstStyle/>
          <a:p>
            <a:pPr indent="0">
              <a:buFont typeface="Wingdings" pitchFamily="2" charset="2"/>
              <a:buNone/>
            </a:pPr>
            <a:r>
              <a:rPr lang="en-US"/>
              <a:t>Assessment in education is the process of </a:t>
            </a:r>
            <a:r>
              <a:rPr lang="en-US" i="1"/>
              <a:t>gathering</a:t>
            </a:r>
            <a:r>
              <a:rPr lang="en-US"/>
              <a:t>, </a:t>
            </a:r>
            <a:r>
              <a:rPr lang="en-US" i="1"/>
              <a:t>interpreting</a:t>
            </a:r>
            <a:r>
              <a:rPr lang="en-US"/>
              <a:t>, </a:t>
            </a:r>
            <a:r>
              <a:rPr lang="en-US" i="1"/>
              <a:t>recording</a:t>
            </a:r>
            <a:r>
              <a:rPr lang="en-US"/>
              <a:t>, and </a:t>
            </a:r>
            <a:r>
              <a:rPr lang="en-US" i="1"/>
              <a:t>using</a:t>
            </a:r>
            <a:r>
              <a:rPr lang="en-US"/>
              <a:t> information about pupils’ responses to an educational task. (Harlen, Gipps, Broadfoot, Nuttal,1992)</a:t>
            </a:r>
          </a:p>
          <a:p>
            <a:pPr indent="0">
              <a:buFont typeface="Wingdings" pitchFamily="2" charset="2"/>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The State of Assessment</a:t>
            </a:r>
          </a:p>
        </p:txBody>
      </p:sp>
      <p:sp>
        <p:nvSpPr>
          <p:cNvPr id="53251" name="Rectangle 3"/>
          <p:cNvSpPr>
            <a:spLocks noGrp="1" noChangeArrowheads="1"/>
          </p:cNvSpPr>
          <p:nvPr>
            <p:ph type="body" idx="1"/>
          </p:nvPr>
        </p:nvSpPr>
        <p:spPr>
          <a:xfrm>
            <a:off x="152400" y="1828800"/>
            <a:ext cx="8839200" cy="5029200"/>
          </a:xfrm>
        </p:spPr>
        <p:txBody>
          <a:bodyPr/>
          <a:lstStyle/>
          <a:p>
            <a:r>
              <a:rPr lang="en-US"/>
              <a:t>“A wealth of research – a poverty of practice.” (Black and Wiliam, 1998)</a:t>
            </a:r>
          </a:p>
          <a:p>
            <a:r>
              <a:rPr lang="en-US"/>
              <a:t>Shift from “teaching” to “learning”</a:t>
            </a:r>
          </a:p>
          <a:p>
            <a:r>
              <a:rPr lang="en-US"/>
              <a:t>Preservice and inservice training</a:t>
            </a:r>
          </a:p>
          <a:p>
            <a:r>
              <a:rPr lang="en-US"/>
              <a:t>Confusion of terms and conditions</a:t>
            </a:r>
          </a:p>
          <a:p>
            <a:pPr lvl="1"/>
            <a:r>
              <a:rPr lang="en-US"/>
              <a:t>Evaluation</a:t>
            </a:r>
          </a:p>
          <a:p>
            <a:pPr lvl="1"/>
            <a:r>
              <a:rPr lang="en-US"/>
              <a:t>Assessment</a:t>
            </a:r>
          </a:p>
          <a:p>
            <a:pPr lvl="2"/>
            <a:r>
              <a:rPr lang="en-US"/>
              <a:t>Formative</a:t>
            </a:r>
          </a:p>
          <a:p>
            <a:pPr lvl="2"/>
            <a:r>
              <a:rPr lang="en-US"/>
              <a:t>Summative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69900" y="1676400"/>
            <a:ext cx="8150225" cy="4495800"/>
          </a:xfrm>
        </p:spPr>
        <p:txBody>
          <a:bodyPr/>
          <a:lstStyle/>
          <a:p>
            <a:pPr marL="0" indent="0">
              <a:lnSpc>
                <a:spcPct val="90000"/>
              </a:lnSpc>
              <a:spcAft>
                <a:spcPct val="50000"/>
              </a:spcAft>
            </a:pPr>
            <a:r>
              <a:rPr lang="en-US" sz="2800"/>
              <a:t>Formative and summative assessment are </a:t>
            </a:r>
            <a:r>
              <a:rPr lang="en-US" sz="2800" i="1"/>
              <a:t>interconnected</a:t>
            </a:r>
            <a:r>
              <a:rPr lang="en-US" sz="2800"/>
              <a:t>. They seldom stand alone in construction or effect.  </a:t>
            </a:r>
          </a:p>
          <a:p>
            <a:pPr marL="0" indent="0">
              <a:lnSpc>
                <a:spcPct val="90000"/>
              </a:lnSpc>
              <a:spcAft>
                <a:spcPct val="50000"/>
              </a:spcAft>
            </a:pPr>
            <a:r>
              <a:rPr lang="en-US" sz="2800"/>
              <a:t>The vast majority of genuine formative assessment is informal, with interactive and timely feedback and response.</a:t>
            </a:r>
          </a:p>
          <a:p>
            <a:pPr marL="0" indent="0">
              <a:lnSpc>
                <a:spcPct val="90000"/>
              </a:lnSpc>
              <a:spcAft>
                <a:spcPct val="50000"/>
              </a:spcAft>
            </a:pPr>
            <a:r>
              <a:rPr lang="en-US" sz="2800"/>
              <a:t>It is widely and empirically argued that formative assessment has the </a:t>
            </a:r>
            <a:r>
              <a:rPr lang="en-US" sz="2800" i="1"/>
              <a:t>greatest impact</a:t>
            </a:r>
            <a:r>
              <a:rPr lang="en-US" sz="2800"/>
              <a:t> on learning and achievement.</a:t>
            </a:r>
            <a:endParaRPr lang="en-AU" sz="2800"/>
          </a:p>
        </p:txBody>
      </p:sp>
      <p:sp>
        <p:nvSpPr>
          <p:cNvPr id="16388" name="Text Box 4"/>
          <p:cNvSpPr txBox="1">
            <a:spLocks noChangeArrowheads="1"/>
          </p:cNvSpPr>
          <p:nvPr/>
        </p:nvSpPr>
        <p:spPr bwMode="auto">
          <a:xfrm>
            <a:off x="533400" y="3543300"/>
            <a:ext cx="7788275" cy="712788"/>
          </a:xfrm>
          <a:prstGeom prst="rect">
            <a:avLst/>
          </a:prstGeom>
          <a:noFill/>
          <a:ln w="9525">
            <a:noFill/>
            <a:miter lim="800000"/>
            <a:headEnd/>
            <a:tailEnd/>
          </a:ln>
          <a:effectLst/>
        </p:spPr>
        <p:txBody>
          <a:bodyPr>
            <a:spAutoFit/>
          </a:bodyPr>
          <a:lstStyle/>
          <a:p>
            <a:pPr eaLnBrk="1" hangingPunct="1">
              <a:lnSpc>
                <a:spcPct val="90000"/>
              </a:lnSpc>
              <a:spcBef>
                <a:spcPct val="20000"/>
              </a:spcBef>
            </a:pPr>
            <a:endParaRPr lang="en-AU" sz="3200">
              <a:latin typeface="Arial Black" pitchFamily="34" charset="0"/>
            </a:endParaRPr>
          </a:p>
          <a:p>
            <a:pPr eaLnBrk="1" hangingPunct="1"/>
            <a:endParaRPr lang="en-US" sz="1200">
              <a:latin typeface="Times New Roman" pitchFamily="18" charset="0"/>
            </a:endParaRPr>
          </a:p>
        </p:txBody>
      </p:sp>
      <p:pic>
        <p:nvPicPr>
          <p:cNvPr id="16390" name="Picture 6" descr="ppt_base">
            <a:hlinkClick r:id="rId2"/>
          </p:cNvPr>
          <p:cNvPicPr>
            <a:picLocks noChangeAspect="1" noChangeArrowheads="1"/>
          </p:cNvPicPr>
          <p:nvPr/>
        </p:nvPicPr>
        <p:blipFill>
          <a:blip r:embed="rId3"/>
          <a:srcRect/>
          <a:stretch>
            <a:fillRect/>
          </a:stretch>
        </p:blipFill>
        <p:spPr bwMode="auto">
          <a:xfrm>
            <a:off x="304800" y="6477000"/>
            <a:ext cx="8524875" cy="209550"/>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752600"/>
            <a:ext cx="8229600" cy="4378325"/>
          </a:xfrm>
        </p:spPr>
        <p:txBody>
          <a:bodyPr/>
          <a:lstStyle/>
          <a:p>
            <a:pPr marL="609600" indent="-609600">
              <a:lnSpc>
                <a:spcPct val="80000"/>
              </a:lnSpc>
              <a:buFont typeface="Wingdings" pitchFamily="2" charset="2"/>
              <a:buAutoNum type="arabicPeriod"/>
            </a:pPr>
            <a:r>
              <a:rPr lang="en-AU" sz="2800"/>
              <a:t>Teachers value and believe in students.</a:t>
            </a:r>
          </a:p>
          <a:p>
            <a:pPr marL="609600" indent="-609600">
              <a:lnSpc>
                <a:spcPct val="80000"/>
              </a:lnSpc>
              <a:buFont typeface="Wingdings" pitchFamily="2" charset="2"/>
              <a:buAutoNum type="arabicPeriod"/>
            </a:pPr>
            <a:r>
              <a:rPr lang="en-AU" sz="2800"/>
              <a:t>Sharing learning goals with the students.</a:t>
            </a:r>
          </a:p>
          <a:p>
            <a:pPr marL="609600" indent="-609600">
              <a:lnSpc>
                <a:spcPct val="80000"/>
              </a:lnSpc>
              <a:buFont typeface="Wingdings" pitchFamily="2" charset="2"/>
              <a:buAutoNum type="arabicPeriod"/>
            </a:pPr>
            <a:r>
              <a:rPr lang="en-AU" sz="2800"/>
              <a:t>Involving students in self-assessment.</a:t>
            </a:r>
          </a:p>
          <a:p>
            <a:pPr marL="609600" indent="-609600">
              <a:lnSpc>
                <a:spcPct val="80000"/>
              </a:lnSpc>
              <a:buFont typeface="Wingdings" pitchFamily="2" charset="2"/>
              <a:buAutoNum type="arabicPeriod"/>
            </a:pPr>
            <a:r>
              <a:rPr lang="en-AU" sz="2800"/>
              <a:t>Providing feedback that helps students recognize their next steps and how to take them.</a:t>
            </a:r>
          </a:p>
          <a:p>
            <a:pPr marL="609600" indent="-609600">
              <a:lnSpc>
                <a:spcPct val="80000"/>
              </a:lnSpc>
              <a:buFont typeface="Wingdings" pitchFamily="2" charset="2"/>
              <a:buAutoNum type="arabicPeriod"/>
            </a:pPr>
            <a:r>
              <a:rPr lang="en-AU" sz="2800"/>
              <a:t>Being confident that every student can improve.</a:t>
            </a:r>
          </a:p>
          <a:p>
            <a:pPr marL="609600" indent="-609600">
              <a:lnSpc>
                <a:spcPct val="80000"/>
              </a:lnSpc>
              <a:buFont typeface="Wingdings" pitchFamily="2" charset="2"/>
              <a:buAutoNum type="arabicPeriod"/>
            </a:pPr>
            <a:r>
              <a:rPr lang="en-AU" sz="2800"/>
              <a:t>Providing students with examples of what we expect from them.</a:t>
            </a:r>
            <a:endParaRPr lang="en-US" sz="2800"/>
          </a:p>
        </p:txBody>
      </p:sp>
      <p:sp>
        <p:nvSpPr>
          <p:cNvPr id="12292" name="Rectangle 4"/>
          <p:cNvSpPr>
            <a:spLocks noGrp="1" noChangeArrowheads="1"/>
          </p:cNvSpPr>
          <p:nvPr>
            <p:ph type="title"/>
          </p:nvPr>
        </p:nvSpPr>
        <p:spPr>
          <a:noFill/>
          <a:ln/>
        </p:spPr>
        <p:txBody>
          <a:bodyPr/>
          <a:lstStyle/>
          <a:p>
            <a:r>
              <a:rPr lang="en-US" sz="3400"/>
              <a:t>Values and Attitudes about Assessment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6" name="Picture 4" descr="ed9"/>
          <p:cNvPicPr>
            <a:picLocks noChangeAspect="1" noChangeArrowheads="1"/>
          </p:cNvPicPr>
          <p:nvPr/>
        </p:nvPicPr>
        <p:blipFill>
          <a:blip r:embed="rId2"/>
          <a:srcRect/>
          <a:stretch>
            <a:fillRect/>
          </a:stretch>
        </p:blipFill>
        <p:spPr bwMode="auto">
          <a:xfrm>
            <a:off x="533400" y="304800"/>
            <a:ext cx="7924800" cy="631031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71488" y="317500"/>
            <a:ext cx="8215312" cy="993775"/>
          </a:xfrm>
        </p:spPr>
        <p:txBody>
          <a:bodyPr/>
          <a:lstStyle/>
          <a:p>
            <a:r>
              <a:rPr lang="en-US"/>
              <a:t>Formative Assessment</a:t>
            </a:r>
          </a:p>
        </p:txBody>
      </p:sp>
      <p:sp>
        <p:nvSpPr>
          <p:cNvPr id="4099" name="Rectangle 3"/>
          <p:cNvSpPr>
            <a:spLocks noGrp="1" noChangeArrowheads="1"/>
          </p:cNvSpPr>
          <p:nvPr>
            <p:ph type="body" idx="1"/>
          </p:nvPr>
        </p:nvSpPr>
        <p:spPr>
          <a:xfrm>
            <a:off x="304800" y="1828800"/>
            <a:ext cx="8610600" cy="4724400"/>
          </a:xfrm>
        </p:spPr>
        <p:txBody>
          <a:bodyPr/>
          <a:lstStyle/>
          <a:p>
            <a:r>
              <a:rPr lang="en-US"/>
              <a:t>Assessment </a:t>
            </a:r>
            <a:r>
              <a:rPr lang="en-US" b="1" i="1">
                <a:solidFill>
                  <a:schemeClr val="folHlink"/>
                </a:solidFill>
              </a:rPr>
              <a:t>for</a:t>
            </a:r>
            <a:r>
              <a:rPr lang="en-US"/>
              <a:t> learning</a:t>
            </a:r>
          </a:p>
          <a:p>
            <a:r>
              <a:rPr lang="en-US"/>
              <a:t>Taken at varying intervals throughout a course to provide information and feedback that will help improve </a:t>
            </a:r>
          </a:p>
          <a:p>
            <a:pPr lvl="1"/>
            <a:r>
              <a:rPr lang="en-US"/>
              <a:t>the quality of student learning </a:t>
            </a:r>
          </a:p>
          <a:p>
            <a:pPr lvl="1"/>
            <a:r>
              <a:rPr lang="en-US"/>
              <a:t>the quality of the course itself</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28600" y="1600200"/>
            <a:ext cx="8610600" cy="4724400"/>
          </a:xfrm>
        </p:spPr>
        <p:txBody>
          <a:bodyPr/>
          <a:lstStyle/>
          <a:p>
            <a:r>
              <a:rPr lang="en-US"/>
              <a:t>“…learner-centered, teacher-directed, mutually beneficial, formative, context-specific, ongoing, and firmly rooted in good practice" (Angelo and Cross, 1993).</a:t>
            </a:r>
          </a:p>
          <a:p>
            <a:r>
              <a:rPr lang="en-US"/>
              <a:t>Provides information on what an individual student needs</a:t>
            </a:r>
          </a:p>
          <a:p>
            <a:pPr lvl="1"/>
            <a:r>
              <a:rPr lang="en-US"/>
              <a:t>To practice</a:t>
            </a:r>
          </a:p>
          <a:p>
            <a:pPr lvl="1"/>
            <a:r>
              <a:rPr lang="en-US"/>
              <a:t>To have re-taught</a:t>
            </a:r>
          </a:p>
          <a:p>
            <a:pPr lvl="1"/>
            <a:r>
              <a:rPr lang="en-US"/>
              <a:t>To learn next</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09" name="Picture 5" descr="ed4"/>
          <p:cNvPicPr>
            <a:picLocks noChangeAspect="1" noChangeArrowheads="1"/>
          </p:cNvPicPr>
          <p:nvPr/>
        </p:nvPicPr>
        <p:blipFill>
          <a:blip r:embed="rId2"/>
          <a:srcRect/>
          <a:stretch>
            <a:fillRect/>
          </a:stretch>
        </p:blipFill>
        <p:spPr bwMode="auto">
          <a:xfrm>
            <a:off x="838200" y="457200"/>
            <a:ext cx="7696200" cy="575786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04800" y="1447800"/>
            <a:ext cx="8610600" cy="5638800"/>
          </a:xfrm>
        </p:spPr>
        <p:txBody>
          <a:bodyPr/>
          <a:lstStyle/>
          <a:p>
            <a:pPr marL="533400" indent="-533400">
              <a:lnSpc>
                <a:spcPct val="90000"/>
              </a:lnSpc>
              <a:buFont typeface="Wingdings" pitchFamily="2" charset="2"/>
              <a:buAutoNum type="arabicPeriod"/>
            </a:pPr>
            <a:r>
              <a:rPr lang="en-US" sz="2800"/>
              <a:t>The identification by teachers &amp; learners of learning goals, intentions or outcomes and criteria for achieving these. </a:t>
            </a:r>
          </a:p>
          <a:p>
            <a:pPr marL="533400" indent="-533400">
              <a:lnSpc>
                <a:spcPct val="90000"/>
              </a:lnSpc>
              <a:buFont typeface="Wingdings" pitchFamily="2" charset="2"/>
              <a:buAutoNum type="arabicPeriod"/>
            </a:pPr>
            <a:r>
              <a:rPr lang="en-US" sz="2800"/>
              <a:t>Rich conversations between teachers &amp; students that continually build and go deeper. </a:t>
            </a:r>
          </a:p>
          <a:p>
            <a:pPr marL="533400" indent="-533400">
              <a:lnSpc>
                <a:spcPct val="90000"/>
              </a:lnSpc>
              <a:buFont typeface="Wingdings" pitchFamily="2" charset="2"/>
              <a:buAutoNum type="arabicPeriod"/>
            </a:pPr>
            <a:r>
              <a:rPr lang="en-US" sz="2800"/>
              <a:t>The provision of effective, timely feedback to enable students to advance their learning. </a:t>
            </a:r>
          </a:p>
          <a:p>
            <a:pPr marL="533400" indent="-533400">
              <a:lnSpc>
                <a:spcPct val="90000"/>
              </a:lnSpc>
              <a:buFont typeface="Wingdings" pitchFamily="2" charset="2"/>
              <a:buAutoNum type="arabicPeriod"/>
            </a:pPr>
            <a:r>
              <a:rPr lang="en-US" sz="2800"/>
              <a:t>The active involvement of students in their own learning. </a:t>
            </a:r>
          </a:p>
          <a:p>
            <a:pPr marL="533400" indent="-533400">
              <a:lnSpc>
                <a:spcPct val="90000"/>
              </a:lnSpc>
              <a:buFont typeface="Wingdings" pitchFamily="2" charset="2"/>
              <a:buAutoNum type="arabicPeriod"/>
            </a:pPr>
            <a:r>
              <a:rPr lang="en-US" sz="2800"/>
              <a:t>Teachers responding to identified learning needs and strengths by modifying their teaching approach(es).</a:t>
            </a:r>
          </a:p>
          <a:p>
            <a:pPr marL="895350" lvl="1" indent="-438150">
              <a:lnSpc>
                <a:spcPct val="90000"/>
              </a:lnSpc>
              <a:buFont typeface="Wingdings" pitchFamily="2" charset="2"/>
              <a:buNone/>
            </a:pPr>
            <a:r>
              <a:rPr lang="en-US" sz="2300"/>
              <a:t>							Black &amp; Wiliam, 1998</a:t>
            </a:r>
          </a:p>
        </p:txBody>
      </p:sp>
      <p:sp>
        <p:nvSpPr>
          <p:cNvPr id="31749" name="Rectangle 5"/>
          <p:cNvSpPr>
            <a:spLocks noGrp="1" noChangeArrowheads="1"/>
          </p:cNvSpPr>
          <p:nvPr>
            <p:ph type="title"/>
          </p:nvPr>
        </p:nvSpPr>
        <p:spPr/>
        <p:txBody>
          <a:bodyPr/>
          <a:lstStyle/>
          <a:p>
            <a:r>
              <a:rPr lang="en-US" sz="3400"/>
              <a:t>Key Elements of Formative Assessment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Summative Assessment</a:t>
            </a:r>
          </a:p>
        </p:txBody>
      </p:sp>
      <p:sp>
        <p:nvSpPr>
          <p:cNvPr id="5123" name="Rectangle 3"/>
          <p:cNvSpPr>
            <a:spLocks noGrp="1" noChangeArrowheads="1"/>
          </p:cNvSpPr>
          <p:nvPr>
            <p:ph type="body" idx="1"/>
          </p:nvPr>
        </p:nvSpPr>
        <p:spPr/>
        <p:txBody>
          <a:bodyPr/>
          <a:lstStyle/>
          <a:p>
            <a:pPr>
              <a:lnSpc>
                <a:spcPct val="90000"/>
              </a:lnSpc>
            </a:pPr>
            <a:r>
              <a:rPr lang="en-US" sz="2800"/>
              <a:t>Assessment </a:t>
            </a:r>
            <a:r>
              <a:rPr lang="en-US" sz="2800" b="1" i="1">
                <a:solidFill>
                  <a:schemeClr val="folHlink"/>
                </a:solidFill>
              </a:rPr>
              <a:t>of</a:t>
            </a:r>
            <a:r>
              <a:rPr lang="en-US" sz="2800" b="1"/>
              <a:t> </a:t>
            </a:r>
            <a:r>
              <a:rPr lang="en-US" sz="2800"/>
              <a:t>learning</a:t>
            </a:r>
          </a:p>
          <a:p>
            <a:pPr>
              <a:lnSpc>
                <a:spcPct val="90000"/>
              </a:lnSpc>
            </a:pPr>
            <a:r>
              <a:rPr lang="en-US" sz="2800"/>
              <a:t>Generally taken by students at the end of a unit or semester to demonstrate the "sum" of what they have or have not learned. </a:t>
            </a:r>
          </a:p>
          <a:p>
            <a:pPr>
              <a:lnSpc>
                <a:spcPct val="90000"/>
              </a:lnSpc>
            </a:pPr>
            <a:r>
              <a:rPr lang="en-US" sz="2800"/>
              <a:t>Summative assessment methods are the most traditional way of evaluating student work. </a:t>
            </a:r>
          </a:p>
          <a:p>
            <a:pPr>
              <a:lnSpc>
                <a:spcPct val="90000"/>
              </a:lnSpc>
            </a:pPr>
            <a:r>
              <a:rPr lang="en-US" sz="2800"/>
              <a:t>"Good summative assessments--tests and other graded evaluations--must be demonstrably </a:t>
            </a:r>
            <a:r>
              <a:rPr lang="en-US" sz="2800" b="1"/>
              <a:t>reliable</a:t>
            </a:r>
            <a:r>
              <a:rPr lang="en-US" sz="2800"/>
              <a:t>, </a:t>
            </a:r>
            <a:r>
              <a:rPr lang="en-US" sz="2800" b="1"/>
              <a:t>valid</a:t>
            </a:r>
            <a:r>
              <a:rPr lang="en-US" sz="2800"/>
              <a:t>, and </a:t>
            </a:r>
            <a:r>
              <a:rPr lang="en-US" sz="2800" b="1"/>
              <a:t>free of bias</a:t>
            </a:r>
            <a:r>
              <a:rPr lang="en-US" sz="2800"/>
              <a:t>" (Angelo and Cross, 1993).</a:t>
            </a:r>
          </a:p>
          <a:p>
            <a:pPr>
              <a:lnSpc>
                <a:spcPct val="90000"/>
              </a:lnSpc>
            </a:pP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body" sz="half" idx="1"/>
          </p:nvPr>
        </p:nvSpPr>
        <p:spPr>
          <a:xfrm>
            <a:off x="457200" y="228600"/>
            <a:ext cx="4038600" cy="6400800"/>
          </a:xfrm>
          <a:noFill/>
          <a:ln/>
        </p:spPr>
        <p:txBody>
          <a:bodyPr/>
          <a:lstStyle/>
          <a:p>
            <a:pPr marL="0" indent="0" algn="ctr">
              <a:lnSpc>
                <a:spcPct val="80000"/>
              </a:lnSpc>
              <a:buFont typeface="Wingdings" pitchFamily="2" charset="2"/>
              <a:buNone/>
            </a:pPr>
            <a:r>
              <a:rPr lang="en-US" b="1"/>
              <a:t>Formative </a:t>
            </a:r>
          </a:p>
          <a:p>
            <a:pPr marL="0" indent="0">
              <a:lnSpc>
                <a:spcPct val="80000"/>
              </a:lnSpc>
              <a:buFont typeface="Wingdings" pitchFamily="2" charset="2"/>
              <a:buNone/>
            </a:pPr>
            <a:endParaRPr lang="en-US" b="1"/>
          </a:p>
          <a:p>
            <a:pPr marL="0" indent="0">
              <a:lnSpc>
                <a:spcPct val="80000"/>
              </a:lnSpc>
            </a:pPr>
            <a:r>
              <a:rPr lang="en-US" sz="2000" b="1"/>
              <a:t>‘… often means no more than that the assessment is carried out frequently and is planned at the same time as teaching.’ (Black and Wiliam, 1999)</a:t>
            </a:r>
          </a:p>
          <a:p>
            <a:pPr marL="0" indent="0">
              <a:lnSpc>
                <a:spcPct val="80000"/>
              </a:lnSpc>
            </a:pPr>
            <a:endParaRPr lang="en-US" sz="2000" b="1"/>
          </a:p>
          <a:p>
            <a:pPr marL="0" indent="0">
              <a:lnSpc>
                <a:spcPct val="80000"/>
              </a:lnSpc>
            </a:pPr>
            <a:r>
              <a:rPr lang="en-US" sz="2000" b="1"/>
              <a:t>‘… provides feedback which leads to students recognizing the (learning) gap and closing it … it is forward looking …’ (Harlen, 1998)</a:t>
            </a:r>
          </a:p>
          <a:p>
            <a:pPr marL="0" indent="0">
              <a:lnSpc>
                <a:spcPct val="80000"/>
              </a:lnSpc>
            </a:pPr>
            <a:endParaRPr lang="en-US" sz="2000" b="1"/>
          </a:p>
          <a:p>
            <a:pPr marL="0" indent="0">
              <a:lnSpc>
                <a:spcPct val="80000"/>
              </a:lnSpc>
            </a:pPr>
            <a:r>
              <a:rPr lang="en-US" sz="2000" b="1"/>
              <a:t>‘ … includes both feedback and self-monitoring.’ (Sadler, 1989)</a:t>
            </a:r>
          </a:p>
          <a:p>
            <a:pPr marL="0" indent="0">
              <a:lnSpc>
                <a:spcPct val="80000"/>
              </a:lnSpc>
            </a:pPr>
            <a:endParaRPr lang="en-US" sz="2000" b="1"/>
          </a:p>
          <a:p>
            <a:pPr marL="0" indent="0">
              <a:lnSpc>
                <a:spcPct val="80000"/>
              </a:lnSpc>
            </a:pPr>
            <a:r>
              <a:rPr lang="en-US" sz="2000" b="1"/>
              <a:t>‘… is used essentially to feed back into the teaching and learning process.’ (Tunstall and Gipps, 1996)</a:t>
            </a:r>
            <a:endParaRPr lang="en-AU" sz="2000" b="1"/>
          </a:p>
        </p:txBody>
      </p:sp>
      <p:sp>
        <p:nvSpPr>
          <p:cNvPr id="9224" name="Rectangle 8"/>
          <p:cNvSpPr>
            <a:spLocks noGrp="1" noChangeArrowheads="1"/>
          </p:cNvSpPr>
          <p:nvPr>
            <p:ph type="body" sz="half" idx="2"/>
          </p:nvPr>
        </p:nvSpPr>
        <p:spPr>
          <a:xfrm>
            <a:off x="4572000" y="228600"/>
            <a:ext cx="4267200" cy="6172200"/>
          </a:xfrm>
          <a:noFill/>
          <a:ln/>
        </p:spPr>
        <p:txBody>
          <a:bodyPr/>
          <a:lstStyle/>
          <a:p>
            <a:pPr marL="0" indent="0" algn="ctr">
              <a:lnSpc>
                <a:spcPct val="80000"/>
              </a:lnSpc>
              <a:buFont typeface="Wingdings" pitchFamily="2" charset="2"/>
              <a:buNone/>
            </a:pPr>
            <a:r>
              <a:rPr lang="en-US" b="1"/>
              <a:t>Summative</a:t>
            </a:r>
          </a:p>
          <a:p>
            <a:pPr marL="0" indent="0">
              <a:lnSpc>
                <a:spcPct val="80000"/>
              </a:lnSpc>
              <a:buFont typeface="Wingdings" pitchFamily="2" charset="2"/>
              <a:buNone/>
            </a:pPr>
            <a:endParaRPr lang="en-US" b="1"/>
          </a:p>
          <a:p>
            <a:pPr marL="0" indent="0">
              <a:lnSpc>
                <a:spcPct val="80000"/>
              </a:lnSpc>
            </a:pPr>
            <a:r>
              <a:rPr lang="en-NZ" sz="2000" b="1"/>
              <a:t>‘…assessment (that) has increasingly been used to sum up learning…’(Black and Wiliam, 1999)</a:t>
            </a:r>
          </a:p>
          <a:p>
            <a:pPr marL="0" indent="0">
              <a:lnSpc>
                <a:spcPct val="80000"/>
              </a:lnSpc>
            </a:pPr>
            <a:endParaRPr lang="en-US" sz="2000" b="1"/>
          </a:p>
          <a:p>
            <a:pPr marL="0" indent="0">
              <a:lnSpc>
                <a:spcPct val="80000"/>
              </a:lnSpc>
            </a:pPr>
            <a:r>
              <a:rPr lang="en-US" sz="2000" b="1"/>
              <a:t>‘… looks at past achievements … adds procedures or tests to existing work ... involves only marking and feedback grades to student … is separated from teaching … is carried out at intervals when achievement has to be summarized and reported.’ (Harlen, 1998)</a:t>
            </a:r>
            <a:endParaRPr lang="en-AU" sz="20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68313" y="1600200"/>
            <a:ext cx="7920037" cy="4781550"/>
          </a:xfrm>
        </p:spPr>
        <p:txBody>
          <a:bodyPr/>
          <a:lstStyle/>
          <a:p>
            <a:pPr marL="0" indent="0">
              <a:lnSpc>
                <a:spcPct val="90000"/>
              </a:lnSpc>
              <a:spcAft>
                <a:spcPct val="50000"/>
              </a:spcAft>
              <a:buFont typeface="Wingdings" pitchFamily="2" charset="2"/>
              <a:buNone/>
            </a:pPr>
            <a:r>
              <a:rPr lang="en-US" sz="2400"/>
              <a:t>If we think of our children as plants …  </a:t>
            </a:r>
          </a:p>
          <a:p>
            <a:pPr marL="0" indent="0">
              <a:lnSpc>
                <a:spcPct val="120000"/>
              </a:lnSpc>
              <a:spcAft>
                <a:spcPct val="50000"/>
              </a:spcAft>
              <a:buFont typeface="Wingdings" pitchFamily="2" charset="2"/>
              <a:buNone/>
            </a:pPr>
            <a:r>
              <a:rPr lang="en-US" sz="2400" i="1"/>
              <a:t>Summative assessment</a:t>
            </a:r>
            <a:r>
              <a:rPr lang="en-US" sz="2400"/>
              <a:t> of the plants is the process of simply measuring them. It might be interesting to compare and analyze measurements but, in themselves, these do not affect the growth of the plants.</a:t>
            </a:r>
          </a:p>
          <a:p>
            <a:pPr marL="0" indent="0">
              <a:lnSpc>
                <a:spcPct val="120000"/>
              </a:lnSpc>
              <a:buFont typeface="Wingdings" pitchFamily="2" charset="2"/>
              <a:buNone/>
            </a:pPr>
            <a:r>
              <a:rPr lang="en-US" sz="2400" i="1"/>
              <a:t>Formative assessment</a:t>
            </a:r>
            <a:r>
              <a:rPr lang="en-US" sz="2400"/>
              <a:t>, on the other hand, is the equivalent of feeding and watering the plants appropriate to their needs - directly affecting their growth.</a:t>
            </a:r>
            <a:endParaRPr lang="en-AU" sz="2400"/>
          </a:p>
          <a:p>
            <a:pPr marL="0" indent="0">
              <a:lnSpc>
                <a:spcPct val="90000"/>
              </a:lnSpc>
              <a:spcAft>
                <a:spcPct val="50000"/>
              </a:spcAft>
              <a:buFont typeface="Wingdings" pitchFamily="2" charset="2"/>
              <a:buNone/>
            </a:pPr>
            <a:endParaRPr lang="en-AU" sz="2400"/>
          </a:p>
        </p:txBody>
      </p:sp>
      <p:pic>
        <p:nvPicPr>
          <p:cNvPr id="15366" name="Picture 6" descr="ppt_base">
            <a:hlinkClick r:id="rId2"/>
          </p:cNvPr>
          <p:cNvPicPr>
            <a:picLocks noChangeAspect="1" noChangeArrowheads="1"/>
          </p:cNvPicPr>
          <p:nvPr/>
        </p:nvPicPr>
        <p:blipFill>
          <a:blip r:embed="rId3"/>
          <a:srcRect/>
          <a:stretch>
            <a:fillRect/>
          </a:stretch>
        </p:blipFill>
        <p:spPr bwMode="auto">
          <a:xfrm>
            <a:off x="304800" y="6477000"/>
            <a:ext cx="8524875" cy="209550"/>
          </a:xfrm>
          <a:prstGeom prst="rect">
            <a:avLst/>
          </a:prstGeom>
          <a:noFill/>
        </p:spPr>
      </p:pic>
      <p:sp>
        <p:nvSpPr>
          <p:cNvPr id="15367" name="Rectangle 7"/>
          <p:cNvSpPr>
            <a:spLocks noGrp="1" noChangeArrowheads="1"/>
          </p:cNvSpPr>
          <p:nvPr>
            <p:ph type="title"/>
          </p:nvPr>
        </p:nvSpPr>
        <p:spPr/>
        <p:txBody>
          <a:bodyPr/>
          <a:lstStyle/>
          <a:p>
            <a:r>
              <a:rPr lang="en-US"/>
              <a:t>The Garden Analogy</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3543300"/>
            <a:ext cx="7788275" cy="712788"/>
          </a:xfrm>
          <a:prstGeom prst="rect">
            <a:avLst/>
          </a:prstGeom>
          <a:noFill/>
          <a:ln w="9525">
            <a:noFill/>
            <a:miter lim="800000"/>
            <a:headEnd/>
            <a:tailEnd/>
          </a:ln>
          <a:effectLst/>
        </p:spPr>
        <p:txBody>
          <a:bodyPr>
            <a:spAutoFit/>
          </a:bodyPr>
          <a:lstStyle/>
          <a:p>
            <a:pPr eaLnBrk="1" hangingPunct="1">
              <a:lnSpc>
                <a:spcPct val="90000"/>
              </a:lnSpc>
              <a:spcBef>
                <a:spcPct val="20000"/>
              </a:spcBef>
            </a:pPr>
            <a:endParaRPr lang="en-AU" sz="3200">
              <a:latin typeface="Arial Black" pitchFamily="34" charset="0"/>
            </a:endParaRPr>
          </a:p>
          <a:p>
            <a:pPr eaLnBrk="1" hangingPunct="1"/>
            <a:endParaRPr lang="en-US" sz="1200">
              <a:latin typeface="Times New Roman" pitchFamily="18" charset="0"/>
            </a:endParaRPr>
          </a:p>
        </p:txBody>
      </p:sp>
      <p:pic>
        <p:nvPicPr>
          <p:cNvPr id="13316" name="Picture 4" descr="ppt_base">
            <a:hlinkClick r:id="rId2"/>
          </p:cNvPr>
          <p:cNvPicPr>
            <a:picLocks noChangeAspect="1" noChangeArrowheads="1"/>
          </p:cNvPicPr>
          <p:nvPr/>
        </p:nvPicPr>
        <p:blipFill>
          <a:blip r:embed="rId3"/>
          <a:srcRect/>
          <a:stretch>
            <a:fillRect/>
          </a:stretch>
        </p:blipFill>
        <p:spPr bwMode="auto">
          <a:xfrm>
            <a:off x="304800" y="6477000"/>
            <a:ext cx="8524875" cy="209550"/>
          </a:xfrm>
          <a:prstGeom prst="rect">
            <a:avLst/>
          </a:prstGeom>
          <a:noFill/>
        </p:spPr>
      </p:pic>
      <p:sp>
        <p:nvSpPr>
          <p:cNvPr id="13317" name="Rectangle 5"/>
          <p:cNvSpPr>
            <a:spLocks noGrp="1" noChangeArrowheads="1"/>
          </p:cNvSpPr>
          <p:nvPr>
            <p:ph type="title"/>
          </p:nvPr>
        </p:nvSpPr>
        <p:spPr>
          <a:xfrm>
            <a:off x="381000" y="381000"/>
            <a:ext cx="8229600" cy="798513"/>
          </a:xfrm>
          <a:noFill/>
          <a:ln/>
        </p:spPr>
        <p:txBody>
          <a:bodyPr/>
          <a:lstStyle/>
          <a:p>
            <a:r>
              <a:rPr lang="en-GB" sz="3600" b="1">
                <a:solidFill>
                  <a:schemeClr val="tx1"/>
                </a:solidFill>
              </a:rPr>
              <a:t>Factors Inhibiting Assessment</a:t>
            </a:r>
          </a:p>
        </p:txBody>
      </p:sp>
      <p:sp>
        <p:nvSpPr>
          <p:cNvPr id="13318" name="Rectangle 6"/>
          <p:cNvSpPr>
            <a:spLocks noGrp="1" noChangeArrowheads="1"/>
          </p:cNvSpPr>
          <p:nvPr>
            <p:ph type="body" idx="1"/>
          </p:nvPr>
        </p:nvSpPr>
        <p:spPr>
          <a:xfrm>
            <a:off x="395288" y="1412875"/>
            <a:ext cx="8291512" cy="4911725"/>
          </a:xfrm>
          <a:noFill/>
          <a:ln/>
        </p:spPr>
        <p:txBody>
          <a:bodyPr/>
          <a:lstStyle/>
          <a:p>
            <a:pPr marL="361950" indent="-361950">
              <a:spcAft>
                <a:spcPct val="50000"/>
              </a:spcAft>
            </a:pPr>
            <a:r>
              <a:rPr lang="en-US" sz="2800"/>
              <a:t>A tendency for teachers to assess quantity and presentation of work rather than </a:t>
            </a:r>
            <a:r>
              <a:rPr lang="en-US" sz="2800" i="1"/>
              <a:t>quality of learning.</a:t>
            </a:r>
          </a:p>
          <a:p>
            <a:pPr marL="361950" indent="-361950">
              <a:spcAft>
                <a:spcPct val="50000"/>
              </a:spcAft>
            </a:pPr>
            <a:r>
              <a:rPr lang="en-US" sz="2800"/>
              <a:t>Greater attention given to marking and grading, much of it tending to lower self esteem of students, rather than </a:t>
            </a:r>
            <a:r>
              <a:rPr lang="en-US" sz="2800" i="1"/>
              <a:t>providing advice for improvement.</a:t>
            </a:r>
          </a:p>
          <a:p>
            <a:pPr marL="361950" indent="-361950">
              <a:spcAft>
                <a:spcPct val="50000"/>
              </a:spcAft>
            </a:pPr>
            <a:r>
              <a:rPr lang="en-US" sz="2800"/>
              <a:t>A strong emphasis on comparing students with each other, which demoralizes the less successful learners.</a:t>
            </a:r>
            <a:endParaRPr lang="en-NZ"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3400" y="3543300"/>
            <a:ext cx="7788275" cy="712788"/>
          </a:xfrm>
          <a:prstGeom prst="rect">
            <a:avLst/>
          </a:prstGeom>
          <a:noFill/>
          <a:ln w="9525">
            <a:noFill/>
            <a:miter lim="800000"/>
            <a:headEnd/>
            <a:tailEnd/>
          </a:ln>
          <a:effectLst/>
        </p:spPr>
        <p:txBody>
          <a:bodyPr>
            <a:spAutoFit/>
          </a:bodyPr>
          <a:lstStyle/>
          <a:p>
            <a:pPr eaLnBrk="1" hangingPunct="1">
              <a:lnSpc>
                <a:spcPct val="90000"/>
              </a:lnSpc>
              <a:spcBef>
                <a:spcPct val="20000"/>
              </a:spcBef>
            </a:pPr>
            <a:endParaRPr lang="en-AU" sz="3200">
              <a:latin typeface="Arial Black" pitchFamily="34" charset="0"/>
            </a:endParaRPr>
          </a:p>
          <a:p>
            <a:pPr eaLnBrk="1" hangingPunct="1"/>
            <a:endParaRPr lang="en-US" sz="1200">
              <a:latin typeface="Times New Roman" pitchFamily="18" charset="0"/>
            </a:endParaRPr>
          </a:p>
        </p:txBody>
      </p:sp>
      <p:pic>
        <p:nvPicPr>
          <p:cNvPr id="14340" name="Picture 4" descr="ppt_base">
            <a:hlinkClick r:id="rId2"/>
          </p:cNvPr>
          <p:cNvPicPr>
            <a:picLocks noChangeAspect="1" noChangeArrowheads="1"/>
          </p:cNvPicPr>
          <p:nvPr/>
        </p:nvPicPr>
        <p:blipFill>
          <a:blip r:embed="rId3"/>
          <a:srcRect/>
          <a:stretch>
            <a:fillRect/>
          </a:stretch>
        </p:blipFill>
        <p:spPr bwMode="auto">
          <a:xfrm>
            <a:off x="304800" y="6477000"/>
            <a:ext cx="8524875" cy="209550"/>
          </a:xfrm>
          <a:prstGeom prst="rect">
            <a:avLst/>
          </a:prstGeom>
          <a:noFill/>
        </p:spPr>
      </p:pic>
      <p:sp>
        <p:nvSpPr>
          <p:cNvPr id="14341" name="Rectangle 5"/>
          <p:cNvSpPr>
            <a:spLocks noGrp="1" noChangeArrowheads="1"/>
          </p:cNvSpPr>
          <p:nvPr>
            <p:ph type="title"/>
          </p:nvPr>
        </p:nvSpPr>
        <p:spPr>
          <a:xfrm>
            <a:off x="457200" y="457200"/>
            <a:ext cx="8229600" cy="798513"/>
          </a:xfrm>
          <a:noFill/>
          <a:ln/>
        </p:spPr>
        <p:txBody>
          <a:bodyPr/>
          <a:lstStyle/>
          <a:p>
            <a:r>
              <a:rPr lang="en-US" sz="3600" b="1">
                <a:solidFill>
                  <a:schemeClr val="tx1"/>
                </a:solidFill>
              </a:rPr>
              <a:t>Self-evaluation</a:t>
            </a:r>
            <a:endParaRPr lang="en-GB" sz="3600" b="1">
              <a:solidFill>
                <a:schemeClr val="tx1"/>
              </a:solidFill>
            </a:endParaRPr>
          </a:p>
        </p:txBody>
      </p:sp>
      <p:grpSp>
        <p:nvGrpSpPr>
          <p:cNvPr id="14349" name="Group 13"/>
          <p:cNvGrpSpPr>
            <a:grpSpLocks/>
          </p:cNvGrpSpPr>
          <p:nvPr/>
        </p:nvGrpSpPr>
        <p:grpSpPr bwMode="auto">
          <a:xfrm>
            <a:off x="3132138" y="3357563"/>
            <a:ext cx="3311525" cy="1584325"/>
            <a:chOff x="1973" y="2115"/>
            <a:chExt cx="1860" cy="998"/>
          </a:xfrm>
        </p:grpSpPr>
        <p:sp>
          <p:nvSpPr>
            <p:cNvPr id="14350" name="Line 14"/>
            <p:cNvSpPr>
              <a:spLocks noChangeShapeType="1"/>
            </p:cNvSpPr>
            <p:nvPr/>
          </p:nvSpPr>
          <p:spPr bwMode="auto">
            <a:xfrm>
              <a:off x="1973" y="2115"/>
              <a:ext cx="1860" cy="0"/>
            </a:xfrm>
            <a:prstGeom prst="line">
              <a:avLst/>
            </a:prstGeom>
            <a:noFill/>
            <a:ln w="38100">
              <a:solidFill>
                <a:schemeClr val="bg2"/>
              </a:solidFill>
              <a:round/>
              <a:headEnd type="triangle" w="med" len="med"/>
              <a:tailEnd type="triangle" w="med" len="med"/>
            </a:ln>
            <a:effectLst/>
          </p:spPr>
          <p:txBody>
            <a:bodyPr/>
            <a:lstStyle/>
            <a:p>
              <a:endParaRPr lang="en-US"/>
            </a:p>
          </p:txBody>
        </p:sp>
        <p:sp>
          <p:nvSpPr>
            <p:cNvPr id="14351" name="Line 15"/>
            <p:cNvSpPr>
              <a:spLocks noChangeShapeType="1"/>
            </p:cNvSpPr>
            <p:nvPr/>
          </p:nvSpPr>
          <p:spPr bwMode="auto">
            <a:xfrm>
              <a:off x="1973" y="2614"/>
              <a:ext cx="1860" cy="0"/>
            </a:xfrm>
            <a:prstGeom prst="line">
              <a:avLst/>
            </a:prstGeom>
            <a:noFill/>
            <a:ln w="38100">
              <a:solidFill>
                <a:schemeClr val="bg2"/>
              </a:solidFill>
              <a:round/>
              <a:headEnd type="triangle" w="med" len="med"/>
              <a:tailEnd type="triangle" w="med" len="med"/>
            </a:ln>
            <a:effectLst/>
          </p:spPr>
          <p:txBody>
            <a:bodyPr/>
            <a:lstStyle/>
            <a:p>
              <a:endParaRPr lang="en-US"/>
            </a:p>
          </p:txBody>
        </p:sp>
        <p:sp>
          <p:nvSpPr>
            <p:cNvPr id="14352" name="Line 16"/>
            <p:cNvSpPr>
              <a:spLocks noChangeShapeType="1"/>
            </p:cNvSpPr>
            <p:nvPr/>
          </p:nvSpPr>
          <p:spPr bwMode="auto">
            <a:xfrm>
              <a:off x="1973" y="3113"/>
              <a:ext cx="1860" cy="0"/>
            </a:xfrm>
            <a:prstGeom prst="line">
              <a:avLst/>
            </a:prstGeom>
            <a:noFill/>
            <a:ln w="38100">
              <a:solidFill>
                <a:schemeClr val="bg2"/>
              </a:solidFill>
              <a:round/>
              <a:headEnd type="triangle" w="med" len="med"/>
              <a:tailEnd type="triangle" w="med" len="med"/>
            </a:ln>
            <a:effectLst/>
          </p:spPr>
          <p:txBody>
            <a:bodyPr/>
            <a:lstStyle/>
            <a:p>
              <a:endParaRPr lang="en-US"/>
            </a:p>
          </p:txBody>
        </p:sp>
      </p:grpSp>
      <p:sp>
        <p:nvSpPr>
          <p:cNvPr id="14353" name="Rectangle 17"/>
          <p:cNvSpPr>
            <a:spLocks noGrp="1" noChangeArrowheads="1"/>
          </p:cNvSpPr>
          <p:nvPr>
            <p:ph type="body" idx="1"/>
          </p:nvPr>
        </p:nvSpPr>
        <p:spPr>
          <a:xfrm>
            <a:off x="395288" y="1412875"/>
            <a:ext cx="8291512" cy="4525963"/>
          </a:xfrm>
          <a:noFill/>
          <a:ln/>
        </p:spPr>
        <p:txBody>
          <a:bodyPr/>
          <a:lstStyle/>
          <a:p>
            <a:pPr>
              <a:buFont typeface="Wingdings" pitchFamily="2" charset="2"/>
              <a:buNone/>
            </a:pPr>
            <a:r>
              <a:rPr lang="en-US" sz="2200"/>
              <a:t>Where would you place your assessment practice on the</a:t>
            </a:r>
          </a:p>
          <a:p>
            <a:pPr>
              <a:buFont typeface="Wingdings" pitchFamily="2" charset="2"/>
              <a:buNone/>
            </a:pPr>
            <a:r>
              <a:rPr lang="en-US" sz="2200"/>
              <a:t>following continuum?</a:t>
            </a:r>
          </a:p>
          <a:p>
            <a:pPr>
              <a:buFont typeface="Wingdings" pitchFamily="2" charset="2"/>
              <a:buNone/>
            </a:pPr>
            <a:endParaRPr lang="en-US" sz="2200"/>
          </a:p>
          <a:p>
            <a:pPr>
              <a:buFont typeface="Wingdings" pitchFamily="2" charset="2"/>
              <a:buNone/>
            </a:pPr>
            <a:r>
              <a:rPr lang="en-US" sz="2200">
                <a:solidFill>
                  <a:schemeClr val="bg2"/>
                </a:solidFill>
              </a:rPr>
              <a:t>The main focus is on:</a:t>
            </a:r>
            <a:endParaRPr lang="en-GB" sz="2200">
              <a:solidFill>
                <a:schemeClr val="bg2"/>
              </a:solidFill>
            </a:endParaRPr>
          </a:p>
        </p:txBody>
      </p:sp>
      <p:sp>
        <p:nvSpPr>
          <p:cNvPr id="14354" name="Text Box 18"/>
          <p:cNvSpPr txBox="1">
            <a:spLocks noChangeArrowheads="1"/>
          </p:cNvSpPr>
          <p:nvPr/>
        </p:nvSpPr>
        <p:spPr bwMode="auto">
          <a:xfrm>
            <a:off x="0" y="3124200"/>
            <a:ext cx="3276600" cy="366713"/>
          </a:xfrm>
          <a:prstGeom prst="rect">
            <a:avLst/>
          </a:prstGeom>
          <a:noFill/>
          <a:ln w="9525">
            <a:noFill/>
            <a:miter lim="800000"/>
            <a:headEnd/>
            <a:tailEnd/>
          </a:ln>
          <a:effectLst/>
        </p:spPr>
        <p:txBody>
          <a:bodyPr>
            <a:spAutoFit/>
          </a:bodyPr>
          <a:lstStyle/>
          <a:p>
            <a:pPr>
              <a:spcBef>
                <a:spcPct val="50000"/>
              </a:spcBef>
            </a:pPr>
            <a:r>
              <a:rPr lang="en-US"/>
              <a:t>Quantity of work/Presentation</a:t>
            </a:r>
          </a:p>
        </p:txBody>
      </p:sp>
      <p:sp>
        <p:nvSpPr>
          <p:cNvPr id="14355" name="Text Box 19"/>
          <p:cNvSpPr txBox="1">
            <a:spLocks noChangeArrowheads="1"/>
          </p:cNvSpPr>
          <p:nvPr/>
        </p:nvSpPr>
        <p:spPr bwMode="auto">
          <a:xfrm>
            <a:off x="6400800" y="3124200"/>
            <a:ext cx="2387600" cy="366713"/>
          </a:xfrm>
          <a:prstGeom prst="rect">
            <a:avLst/>
          </a:prstGeom>
          <a:noFill/>
          <a:ln w="9525">
            <a:noFill/>
            <a:miter lim="800000"/>
            <a:headEnd/>
            <a:tailEnd/>
          </a:ln>
          <a:effectLst/>
        </p:spPr>
        <p:txBody>
          <a:bodyPr>
            <a:spAutoFit/>
          </a:bodyPr>
          <a:lstStyle/>
          <a:p>
            <a:pPr>
              <a:spcBef>
                <a:spcPct val="50000"/>
              </a:spcBef>
            </a:pPr>
            <a:r>
              <a:rPr lang="en-US"/>
              <a:t>Quality of learning</a:t>
            </a:r>
          </a:p>
        </p:txBody>
      </p:sp>
      <p:sp>
        <p:nvSpPr>
          <p:cNvPr id="14356" name="Text Box 20"/>
          <p:cNvSpPr txBox="1">
            <a:spLocks noChangeArrowheads="1"/>
          </p:cNvSpPr>
          <p:nvPr/>
        </p:nvSpPr>
        <p:spPr bwMode="auto">
          <a:xfrm>
            <a:off x="1295400" y="3886200"/>
            <a:ext cx="1981200" cy="366713"/>
          </a:xfrm>
          <a:prstGeom prst="rect">
            <a:avLst/>
          </a:prstGeom>
          <a:noFill/>
          <a:ln w="9525">
            <a:noFill/>
            <a:miter lim="800000"/>
            <a:headEnd/>
            <a:tailEnd/>
          </a:ln>
          <a:effectLst/>
        </p:spPr>
        <p:txBody>
          <a:bodyPr>
            <a:spAutoFit/>
          </a:bodyPr>
          <a:lstStyle/>
          <a:p>
            <a:pPr>
              <a:spcBef>
                <a:spcPct val="50000"/>
              </a:spcBef>
            </a:pPr>
            <a:r>
              <a:rPr lang="en-US"/>
              <a:t>Marking/Grading</a:t>
            </a:r>
          </a:p>
        </p:txBody>
      </p:sp>
      <p:sp>
        <p:nvSpPr>
          <p:cNvPr id="14357" name="Text Box 21"/>
          <p:cNvSpPr txBox="1">
            <a:spLocks noChangeArrowheads="1"/>
          </p:cNvSpPr>
          <p:nvPr/>
        </p:nvSpPr>
        <p:spPr bwMode="auto">
          <a:xfrm>
            <a:off x="914400" y="4648200"/>
            <a:ext cx="2362200" cy="366713"/>
          </a:xfrm>
          <a:prstGeom prst="rect">
            <a:avLst/>
          </a:prstGeom>
          <a:noFill/>
          <a:ln w="9525">
            <a:noFill/>
            <a:miter lim="800000"/>
            <a:headEnd/>
            <a:tailEnd/>
          </a:ln>
          <a:effectLst/>
        </p:spPr>
        <p:txBody>
          <a:bodyPr>
            <a:spAutoFit/>
          </a:bodyPr>
          <a:lstStyle/>
          <a:p>
            <a:pPr>
              <a:spcBef>
                <a:spcPct val="50000"/>
              </a:spcBef>
            </a:pPr>
            <a:r>
              <a:rPr lang="en-US"/>
              <a:t>Comparing students</a:t>
            </a:r>
          </a:p>
        </p:txBody>
      </p:sp>
      <p:sp>
        <p:nvSpPr>
          <p:cNvPr id="14358" name="Text Box 22"/>
          <p:cNvSpPr txBox="1">
            <a:spLocks noChangeArrowheads="1"/>
          </p:cNvSpPr>
          <p:nvPr/>
        </p:nvSpPr>
        <p:spPr bwMode="auto">
          <a:xfrm>
            <a:off x="6400800" y="3886200"/>
            <a:ext cx="2743200" cy="366713"/>
          </a:xfrm>
          <a:prstGeom prst="rect">
            <a:avLst/>
          </a:prstGeom>
          <a:noFill/>
          <a:ln w="9525">
            <a:noFill/>
            <a:miter lim="800000"/>
            <a:headEnd/>
            <a:tailEnd/>
          </a:ln>
          <a:effectLst/>
        </p:spPr>
        <p:txBody>
          <a:bodyPr>
            <a:spAutoFit/>
          </a:bodyPr>
          <a:lstStyle/>
          <a:p>
            <a:pPr>
              <a:spcBef>
                <a:spcPct val="50000"/>
              </a:spcBef>
            </a:pPr>
            <a:r>
              <a:rPr lang="en-US"/>
              <a:t>Advice for improvement</a:t>
            </a:r>
          </a:p>
        </p:txBody>
      </p:sp>
      <p:sp>
        <p:nvSpPr>
          <p:cNvPr id="14359" name="Text Box 23"/>
          <p:cNvSpPr txBox="1">
            <a:spLocks noChangeArrowheads="1"/>
          </p:cNvSpPr>
          <p:nvPr/>
        </p:nvSpPr>
        <p:spPr bwMode="auto">
          <a:xfrm>
            <a:off x="6400800" y="4648200"/>
            <a:ext cx="2667000" cy="779463"/>
          </a:xfrm>
          <a:prstGeom prst="rect">
            <a:avLst/>
          </a:prstGeom>
          <a:noFill/>
          <a:ln w="9525">
            <a:noFill/>
            <a:miter lim="800000"/>
            <a:headEnd/>
            <a:tailEnd/>
          </a:ln>
          <a:effectLst/>
        </p:spPr>
        <p:txBody>
          <a:bodyPr>
            <a:spAutoFit/>
          </a:bodyPr>
          <a:lstStyle/>
          <a:p>
            <a:pPr>
              <a:spcBef>
                <a:spcPct val="50000"/>
              </a:spcBef>
            </a:pPr>
            <a:r>
              <a:rPr lang="en-US"/>
              <a:t>Identifying individual </a:t>
            </a:r>
          </a:p>
          <a:p>
            <a:pPr>
              <a:spcBef>
                <a:spcPct val="50000"/>
              </a:spcBef>
            </a:pPr>
            <a:r>
              <a:rPr lang="en-US"/>
              <a:t>progress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81" name="Picture 5" descr="ed11"/>
          <p:cNvPicPr>
            <a:picLocks noChangeAspect="1" noChangeArrowheads="1"/>
          </p:cNvPicPr>
          <p:nvPr/>
        </p:nvPicPr>
        <p:blipFill>
          <a:blip r:embed="rId2"/>
          <a:srcRect/>
          <a:stretch>
            <a:fillRect/>
          </a:stretch>
        </p:blipFill>
        <p:spPr bwMode="auto">
          <a:xfrm>
            <a:off x="533400" y="228600"/>
            <a:ext cx="8305800" cy="63611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438400" y="381000"/>
            <a:ext cx="4267200" cy="519113"/>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rPr>
              <a:t>Keys to Sound Assessment</a:t>
            </a:r>
          </a:p>
        </p:txBody>
      </p:sp>
      <p:sp>
        <p:nvSpPr>
          <p:cNvPr id="22531" name="Oval 3"/>
          <p:cNvSpPr>
            <a:spLocks noChangeArrowheads="1"/>
          </p:cNvSpPr>
          <p:nvPr/>
        </p:nvSpPr>
        <p:spPr bwMode="auto">
          <a:xfrm>
            <a:off x="1143000" y="1371600"/>
            <a:ext cx="1905000" cy="914400"/>
          </a:xfrm>
          <a:prstGeom prst="ellipse">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pPr marL="457200" indent="-457200" algn="ctr"/>
            <a:r>
              <a:rPr lang="en-US" sz="1200" b="1">
                <a:latin typeface="Times New Roman" pitchFamily="18" charset="0"/>
              </a:rPr>
              <a:t>What:</a:t>
            </a:r>
          </a:p>
          <a:p>
            <a:pPr marL="457200" indent="-457200" algn="ctr"/>
            <a:r>
              <a:rPr lang="en-US" sz="1200" b="1">
                <a:latin typeface="Times New Roman" pitchFamily="18" charset="0"/>
              </a:rPr>
              <a:t>Is the target clear</a:t>
            </a:r>
          </a:p>
          <a:p>
            <a:pPr marL="457200" indent="-457200" algn="ctr"/>
            <a:r>
              <a:rPr lang="en-US" sz="1200" b="1">
                <a:latin typeface="Times New Roman" pitchFamily="18" charset="0"/>
              </a:rPr>
              <a:t>and appropriate?</a:t>
            </a:r>
          </a:p>
        </p:txBody>
      </p:sp>
      <p:sp>
        <p:nvSpPr>
          <p:cNvPr id="22532" name="Oval 4"/>
          <p:cNvSpPr>
            <a:spLocks noChangeArrowheads="1"/>
          </p:cNvSpPr>
          <p:nvPr/>
        </p:nvSpPr>
        <p:spPr bwMode="auto">
          <a:xfrm>
            <a:off x="3429000" y="27432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How:</a:t>
            </a:r>
          </a:p>
          <a:p>
            <a:pPr algn="ctr"/>
            <a:r>
              <a:rPr lang="en-US" sz="1200" b="1">
                <a:latin typeface="Times New Roman" pitchFamily="18" charset="0"/>
              </a:rPr>
              <a:t>What assessment method</a:t>
            </a:r>
          </a:p>
          <a:p>
            <a:pPr algn="ctr"/>
            <a:r>
              <a:rPr lang="en-US" sz="1200" b="1">
                <a:latin typeface="Times New Roman" pitchFamily="18" charset="0"/>
              </a:rPr>
              <a:t>will work best?</a:t>
            </a:r>
          </a:p>
        </p:txBody>
      </p:sp>
      <p:sp>
        <p:nvSpPr>
          <p:cNvPr id="22533" name="Oval 5"/>
          <p:cNvSpPr>
            <a:spLocks noChangeArrowheads="1"/>
          </p:cNvSpPr>
          <p:nvPr/>
        </p:nvSpPr>
        <p:spPr bwMode="auto">
          <a:xfrm>
            <a:off x="3505200" y="41910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How much:</a:t>
            </a:r>
          </a:p>
          <a:p>
            <a:pPr algn="ctr"/>
            <a:r>
              <a:rPr lang="en-US" sz="1200" b="1">
                <a:latin typeface="Times New Roman" pitchFamily="18" charset="0"/>
              </a:rPr>
              <a:t>How can we sample</a:t>
            </a:r>
          </a:p>
          <a:p>
            <a:pPr algn="ctr"/>
            <a:r>
              <a:rPr lang="en-US" sz="1200" b="1">
                <a:latin typeface="Times New Roman" pitchFamily="18" charset="0"/>
              </a:rPr>
              <a:t>appropriately?</a:t>
            </a:r>
          </a:p>
        </p:txBody>
      </p:sp>
      <p:sp>
        <p:nvSpPr>
          <p:cNvPr id="22534" name="Oval 6"/>
          <p:cNvSpPr>
            <a:spLocks noChangeArrowheads="1"/>
          </p:cNvSpPr>
          <p:nvPr/>
        </p:nvSpPr>
        <p:spPr bwMode="auto">
          <a:xfrm>
            <a:off x="3581400" y="55626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How accurate:</a:t>
            </a:r>
          </a:p>
          <a:p>
            <a:pPr algn="ctr"/>
            <a:r>
              <a:rPr lang="en-US" sz="1200" b="1">
                <a:latin typeface="Times New Roman" pitchFamily="18" charset="0"/>
              </a:rPr>
              <a:t>bias and distortion</a:t>
            </a:r>
          </a:p>
        </p:txBody>
      </p:sp>
      <p:sp>
        <p:nvSpPr>
          <p:cNvPr id="22535" name="Oval 7"/>
          <p:cNvSpPr>
            <a:spLocks noChangeArrowheads="1"/>
          </p:cNvSpPr>
          <p:nvPr/>
        </p:nvSpPr>
        <p:spPr bwMode="auto">
          <a:xfrm>
            <a:off x="5867400" y="1371600"/>
            <a:ext cx="1905000" cy="914400"/>
          </a:xfrm>
          <a:prstGeom prst="ellipse">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pPr algn="ctr"/>
            <a:r>
              <a:rPr lang="en-US" sz="1200" b="1">
                <a:latin typeface="Times New Roman" pitchFamily="18" charset="0"/>
              </a:rPr>
              <a:t>Why:</a:t>
            </a:r>
          </a:p>
          <a:p>
            <a:pPr algn="ctr"/>
            <a:r>
              <a:rPr lang="en-US" sz="1200" b="1">
                <a:latin typeface="Times New Roman" pitchFamily="18" charset="0"/>
              </a:rPr>
              <a:t>Is the purpose for</a:t>
            </a:r>
          </a:p>
          <a:p>
            <a:pPr algn="ctr"/>
            <a:r>
              <a:rPr lang="en-US" sz="1200" b="1">
                <a:latin typeface="Times New Roman" pitchFamily="18" charset="0"/>
              </a:rPr>
              <a:t>Assessment clear?</a:t>
            </a:r>
          </a:p>
        </p:txBody>
      </p:sp>
      <p:sp>
        <p:nvSpPr>
          <p:cNvPr id="22536" name="Line 8"/>
          <p:cNvSpPr>
            <a:spLocks noChangeShapeType="1"/>
          </p:cNvSpPr>
          <p:nvPr/>
        </p:nvSpPr>
        <p:spPr bwMode="auto">
          <a:xfrm>
            <a:off x="2895600" y="2362200"/>
            <a:ext cx="685800" cy="457200"/>
          </a:xfrm>
          <a:prstGeom prst="line">
            <a:avLst/>
          </a:prstGeom>
          <a:noFill/>
          <a:ln w="9525">
            <a:solidFill>
              <a:schemeClr val="tx1"/>
            </a:solidFill>
            <a:round/>
            <a:headEnd/>
            <a:tailEnd type="triangle" w="med" len="med"/>
          </a:ln>
          <a:effectLst/>
        </p:spPr>
        <p:txBody>
          <a:bodyPr/>
          <a:lstStyle/>
          <a:p>
            <a:endParaRPr lang="en-US"/>
          </a:p>
        </p:txBody>
      </p:sp>
      <p:sp>
        <p:nvSpPr>
          <p:cNvPr id="22537" name="Line 9"/>
          <p:cNvSpPr>
            <a:spLocks noChangeShapeType="1"/>
          </p:cNvSpPr>
          <p:nvPr/>
        </p:nvSpPr>
        <p:spPr bwMode="auto">
          <a:xfrm flipH="1">
            <a:off x="5181600" y="2286000"/>
            <a:ext cx="838200" cy="533400"/>
          </a:xfrm>
          <a:prstGeom prst="line">
            <a:avLst/>
          </a:prstGeom>
          <a:noFill/>
          <a:ln w="9525">
            <a:solidFill>
              <a:schemeClr val="tx1"/>
            </a:solidFill>
            <a:round/>
            <a:headEnd/>
            <a:tailEnd type="triangle" w="med" len="med"/>
          </a:ln>
          <a:effectLst/>
        </p:spPr>
        <p:txBody>
          <a:bodyPr/>
          <a:lstStyle/>
          <a:p>
            <a:endParaRPr lang="en-US"/>
          </a:p>
        </p:txBody>
      </p:sp>
      <p:sp>
        <p:nvSpPr>
          <p:cNvPr id="22538" name="Line 10"/>
          <p:cNvSpPr>
            <a:spLocks noChangeShapeType="1"/>
          </p:cNvSpPr>
          <p:nvPr/>
        </p:nvSpPr>
        <p:spPr bwMode="auto">
          <a:xfrm>
            <a:off x="4419600" y="3733800"/>
            <a:ext cx="0" cy="381000"/>
          </a:xfrm>
          <a:prstGeom prst="line">
            <a:avLst/>
          </a:prstGeom>
          <a:noFill/>
          <a:ln w="9525">
            <a:solidFill>
              <a:schemeClr val="tx1"/>
            </a:solidFill>
            <a:round/>
            <a:headEnd/>
            <a:tailEnd type="triangle" w="med" len="med"/>
          </a:ln>
          <a:effectLst/>
        </p:spPr>
        <p:txBody>
          <a:bodyPr/>
          <a:lstStyle/>
          <a:p>
            <a:endParaRPr lang="en-US"/>
          </a:p>
        </p:txBody>
      </p:sp>
      <p:sp>
        <p:nvSpPr>
          <p:cNvPr id="22539" name="Line 11"/>
          <p:cNvSpPr>
            <a:spLocks noChangeShapeType="1"/>
          </p:cNvSpPr>
          <p:nvPr/>
        </p:nvSpPr>
        <p:spPr bwMode="auto">
          <a:xfrm>
            <a:off x="4495800" y="5181600"/>
            <a:ext cx="0" cy="3810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a:t>Forms of Summative Assessment</a:t>
            </a:r>
          </a:p>
        </p:txBody>
      </p:sp>
      <p:sp>
        <p:nvSpPr>
          <p:cNvPr id="25605" name="Rectangle 5"/>
          <p:cNvSpPr>
            <a:spLocks noGrp="1" noChangeArrowheads="1"/>
          </p:cNvSpPr>
          <p:nvPr>
            <p:ph type="body" idx="1"/>
          </p:nvPr>
        </p:nvSpPr>
        <p:spPr/>
        <p:txBody>
          <a:bodyPr/>
          <a:lstStyle/>
          <a:p>
            <a:r>
              <a:rPr lang="en-US" dirty="0"/>
              <a:t>Performance Assessment</a:t>
            </a:r>
          </a:p>
          <a:p>
            <a:r>
              <a:rPr lang="en-US" dirty="0" smtClean="0"/>
              <a:t>Portfolio, Reflective Journal etc.</a:t>
            </a:r>
            <a:endParaRPr lang="en-US" dirty="0"/>
          </a:p>
          <a:p>
            <a:r>
              <a:rPr lang="en-US" dirty="0"/>
              <a:t>Traditional Tests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65138"/>
            <a:ext cx="7467600" cy="952500"/>
          </a:xfrm>
        </p:spPr>
        <p:txBody>
          <a:bodyPr/>
          <a:lstStyle/>
          <a:p>
            <a:r>
              <a:rPr lang="en-US" sz="3600">
                <a:solidFill>
                  <a:schemeClr val="tx1"/>
                </a:solidFill>
              </a:rPr>
              <a:t>Implications for classroom practice</a:t>
            </a:r>
            <a:endParaRPr lang="en-AU" sz="3600">
              <a:solidFill>
                <a:schemeClr val="tx1"/>
              </a:solidFill>
            </a:endParaRPr>
          </a:p>
        </p:txBody>
      </p:sp>
      <p:sp>
        <p:nvSpPr>
          <p:cNvPr id="17411" name="Rectangle 3"/>
          <p:cNvSpPr>
            <a:spLocks noGrp="1" noChangeArrowheads="1"/>
          </p:cNvSpPr>
          <p:nvPr>
            <p:ph type="body" idx="1"/>
          </p:nvPr>
        </p:nvSpPr>
        <p:spPr>
          <a:xfrm>
            <a:off x="304800" y="1828800"/>
            <a:ext cx="8534400" cy="4343400"/>
          </a:xfrm>
        </p:spPr>
        <p:txBody>
          <a:bodyPr/>
          <a:lstStyle/>
          <a:p>
            <a:pPr>
              <a:spcAft>
                <a:spcPct val="40000"/>
              </a:spcAft>
            </a:pPr>
            <a:r>
              <a:rPr lang="en-US"/>
              <a:t>Share learning goals with students.</a:t>
            </a:r>
          </a:p>
          <a:p>
            <a:pPr>
              <a:spcAft>
                <a:spcPct val="40000"/>
              </a:spcAft>
            </a:pPr>
            <a:r>
              <a:rPr lang="en-US"/>
              <a:t>Involve students in self-assessment.</a:t>
            </a:r>
          </a:p>
          <a:p>
            <a:pPr>
              <a:spcAft>
                <a:spcPct val="40000"/>
              </a:spcAft>
            </a:pPr>
            <a:r>
              <a:rPr lang="en-US"/>
              <a:t>Provide feedback that helps students recognize their next steps and how to take them.</a:t>
            </a:r>
          </a:p>
          <a:p>
            <a:pPr>
              <a:spcAft>
                <a:spcPct val="40000"/>
              </a:spcAft>
            </a:pPr>
            <a:r>
              <a:rPr lang="en-US"/>
              <a:t>Be confident that every student can improve.</a:t>
            </a:r>
          </a:p>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EAEAEA"/>
        </a:solidFill>
        <a:effectLst/>
      </p:bgPr>
    </p:bg>
    <p:spTree>
      <p:nvGrpSpPr>
        <p:cNvPr id="1" name=""/>
        <p:cNvGrpSpPr/>
        <p:nvPr/>
      </p:nvGrpSpPr>
      <p:grpSpPr>
        <a:xfrm>
          <a:off x="0" y="0"/>
          <a:ext cx="0" cy="0"/>
          <a:chOff x="0" y="0"/>
          <a:chExt cx="0" cy="0"/>
        </a:xfrm>
      </p:grpSpPr>
      <p:graphicFrame>
        <p:nvGraphicFramePr>
          <p:cNvPr id="59598" name="Group 1230"/>
          <p:cNvGraphicFramePr>
            <a:graphicFrameLocks noGrp="1"/>
          </p:cNvGraphicFramePr>
          <p:nvPr/>
        </p:nvGraphicFramePr>
        <p:xfrm>
          <a:off x="76200" y="960438"/>
          <a:ext cx="8915400" cy="4758375"/>
        </p:xfrm>
        <a:graphic>
          <a:graphicData uri="http://schemas.openxmlformats.org/drawingml/2006/table">
            <a:tbl>
              <a:tblPr/>
              <a:tblGrid>
                <a:gridCol w="1131888"/>
                <a:gridCol w="1624012"/>
                <a:gridCol w="2046288"/>
                <a:gridCol w="280987"/>
                <a:gridCol w="2058988"/>
                <a:gridCol w="1773237"/>
              </a:tblGrid>
              <a:tr h="28575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2"/>
                          </a:solidFill>
                          <a:effectLst/>
                          <a:latin typeface="Comic Sans MS" pitchFamily="66" charset="0"/>
                          <a:cs typeface="Arial" charset="0"/>
                        </a:rPr>
                        <a:t>K-6 Student Assessment</a:t>
                      </a:r>
                      <a:endParaRPr kumimoji="0" lang="en-US" sz="1800" b="0" i="0" u="none" strike="noStrike" cap="none" normalizeH="0" baseline="0" dirty="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385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2005-2006</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Grade</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Assessment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Type of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Timeframe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Other</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 Level(s)</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Tool</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Assessment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841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Kindergarten</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*Observational Survey</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End of Kindergarten Year</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Results given to principals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C99FF"/>
                    </a:solidFill>
                  </a:tcPr>
                </a:tc>
              </a:tr>
              <a:tr h="4841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K- 4</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*Guided Reading Levels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Formative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Dec./Jan, March, May/June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Results given to principals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CFFCC"/>
                    </a:solidFill>
                  </a:tcPr>
                </a:tc>
              </a:tr>
              <a:tr h="2746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K- 6</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*Writing Sample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April - June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*Pre Tests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Formative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Throughout Year</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*Post Tests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Throughout Year</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*District Wide Math Assessment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To be determined</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To be determined</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To be determined</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7429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1st - 6th</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*Benchmarks</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Formative</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Throughout Year</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Administered to new and/or low achieving students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CFFF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*Writing Prompt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January - March (TBD)</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EAEAEA"/>
        </a:solidFill>
        <a:effectLst/>
      </p:bgPr>
    </p:bg>
    <p:spTree>
      <p:nvGrpSpPr>
        <p:cNvPr id="1" name=""/>
        <p:cNvGrpSpPr/>
        <p:nvPr/>
      </p:nvGrpSpPr>
      <p:grpSpPr>
        <a:xfrm>
          <a:off x="0" y="0"/>
          <a:ext cx="0" cy="0"/>
          <a:chOff x="0" y="0"/>
          <a:chExt cx="0" cy="0"/>
        </a:xfrm>
      </p:grpSpPr>
      <p:graphicFrame>
        <p:nvGraphicFramePr>
          <p:cNvPr id="57485" name="Group 141"/>
          <p:cNvGraphicFramePr>
            <a:graphicFrameLocks noGrp="1"/>
          </p:cNvGraphicFramePr>
          <p:nvPr/>
        </p:nvGraphicFramePr>
        <p:xfrm>
          <a:off x="422275" y="1108075"/>
          <a:ext cx="8301038" cy="4647567"/>
        </p:xfrm>
        <a:graphic>
          <a:graphicData uri="http://schemas.openxmlformats.org/drawingml/2006/table">
            <a:tbl>
              <a:tblPr/>
              <a:tblGrid>
                <a:gridCol w="1054100"/>
                <a:gridCol w="1511300"/>
                <a:gridCol w="1905000"/>
                <a:gridCol w="261938"/>
                <a:gridCol w="1917700"/>
                <a:gridCol w="1651000"/>
              </a:tblGrid>
              <a:tr h="28575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K-6 Student Assessment</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385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2005-2006</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Grade</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Assessment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Type of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Timeframe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Other</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 Level(s)</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Tool</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bg2"/>
                          </a:solidFill>
                          <a:effectLst/>
                          <a:latin typeface="Comic Sans MS" pitchFamily="66" charset="0"/>
                          <a:cs typeface="Arial" charset="0"/>
                        </a:rPr>
                        <a:t>Assessment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762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2nd - 6th</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*Qualitative Spelling Inventory</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Formative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Completed by Nov. 1st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To be shared at parent conference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99CC"/>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*M.A.P. (NWEA)</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Formative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September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99CC"/>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*M.A.P. (NWEA)</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June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99CC"/>
                    </a:solidFill>
                  </a:tcPr>
                </a:tc>
              </a:tr>
              <a:tr h="9794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Full implementation by                      June, 2006</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Will replace QRI, Benchmarks, Gates and possibly Terra Nova</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99CC"/>
                    </a:solidFill>
                  </a:tcPr>
                </a:tc>
              </a:tr>
              <a:tr h="2746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3rd - 6th</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*NECAP</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October</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a:noFill/>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752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5th - 6th</a:t>
                      </a:r>
                      <a:endParaRPr kumimoji="0" lang="en-US" sz="1800" b="0" i="0" u="none" strike="noStrike" cap="none" normalizeH="0" baseline="0" smtClean="0">
                        <a:ln>
                          <a:noFill/>
                        </a:ln>
                        <a:solidFill>
                          <a:schemeClr val="bg2"/>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*Record of Instructional Reading Progress</a:t>
                      </a:r>
                      <a:endParaRPr kumimoji="0" lang="en-US" sz="1800" b="0" i="0" u="none" strike="noStrike" cap="none" normalizeH="0" baseline="0" smtClean="0">
                        <a:ln>
                          <a:noFill/>
                        </a:ln>
                        <a:solidFill>
                          <a:schemeClr val="bg2"/>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Summative</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 </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Dec./Jan, March, May/June</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2"/>
                          </a:solidFill>
                          <a:effectLst/>
                          <a:latin typeface="Comic Sans MS" pitchFamily="66" charset="0"/>
                          <a:cs typeface="Arial" charset="0"/>
                        </a:rPr>
                        <a:t>Results given to principals</a:t>
                      </a:r>
                      <a:endParaRPr kumimoji="0" lang="en-US" sz="1800" b="0" i="0" u="none" strike="noStrike" cap="none" normalizeH="0" baseline="0" smtClean="0">
                        <a:ln>
                          <a:noFill/>
                        </a:ln>
                        <a:solidFill>
                          <a:schemeClr val="bg2"/>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3" name="Picture 5" descr="ed8"/>
          <p:cNvPicPr>
            <a:picLocks noChangeAspect="1" noChangeArrowheads="1"/>
          </p:cNvPicPr>
          <p:nvPr/>
        </p:nvPicPr>
        <p:blipFill>
          <a:blip r:embed="rId2"/>
          <a:srcRect/>
          <a:stretch>
            <a:fillRect/>
          </a:stretch>
        </p:blipFill>
        <p:spPr bwMode="auto">
          <a:xfrm>
            <a:off x="762000" y="228600"/>
            <a:ext cx="7848600" cy="63944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066800" y="609600"/>
            <a:ext cx="7772400" cy="1143000"/>
          </a:xfrm>
          <a:prstGeom prst="rect">
            <a:avLst/>
          </a:prstGeom>
          <a:noFill/>
          <a:ln w="9525">
            <a:noFill/>
            <a:miter lim="800000"/>
            <a:headEnd/>
            <a:tailEnd/>
          </a:ln>
          <a:effectLst/>
        </p:spPr>
        <p:txBody>
          <a:bodyPr anchor="ctr"/>
          <a:lstStyle/>
          <a:p>
            <a:r>
              <a:rPr lang="en-US" sz="3600"/>
              <a:t>Types of Achievement Targets</a:t>
            </a:r>
          </a:p>
        </p:txBody>
      </p:sp>
      <p:sp>
        <p:nvSpPr>
          <p:cNvPr id="23555" name="Rectangle 3"/>
          <p:cNvSpPr>
            <a:spLocks noChangeArrowheads="1"/>
          </p:cNvSpPr>
          <p:nvPr/>
        </p:nvSpPr>
        <p:spPr bwMode="auto">
          <a:xfrm>
            <a:off x="304800" y="1828800"/>
            <a:ext cx="8458200" cy="4267200"/>
          </a:xfrm>
          <a:prstGeom prst="rect">
            <a:avLst/>
          </a:prstGeom>
          <a:noFill/>
          <a:ln w="9525">
            <a:noFill/>
            <a:miter lim="800000"/>
            <a:headEnd/>
            <a:tailEnd/>
          </a:ln>
          <a:effectLst/>
        </p:spPr>
        <p:txBody>
          <a:bodyPr/>
          <a:lstStyle/>
          <a:p>
            <a:r>
              <a:rPr lang="en-US" sz="2800"/>
              <a:t>Teachers must be able to clearly articulate appropriate achievement targets.</a:t>
            </a:r>
          </a:p>
          <a:p>
            <a:endParaRPr lang="en-US" sz="2800"/>
          </a:p>
          <a:p>
            <a:r>
              <a:rPr lang="en-US"/>
              <a:t>• Knowledge &amp; understanding</a:t>
            </a:r>
          </a:p>
          <a:p>
            <a:r>
              <a:rPr lang="en-US"/>
              <a:t>• Reasoning proficiency</a:t>
            </a:r>
          </a:p>
          <a:p>
            <a:r>
              <a:rPr lang="en-US"/>
              <a:t>• Performance skills</a:t>
            </a:r>
          </a:p>
          <a:p>
            <a:r>
              <a:rPr lang="en-US"/>
              <a:t>• Ability to create products</a:t>
            </a:r>
          </a:p>
          <a:p>
            <a:r>
              <a:rPr lang="en-US"/>
              <a:t>• Dispositions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gtEl>
                                        <p:attrNameLst>
                                          <p:attrName>style.visibility</p:attrName>
                                        </p:attrNameLst>
                                      </p:cBhvr>
                                      <p:to>
                                        <p:strVal val="visible"/>
                                      </p:to>
                                    </p:set>
                                    <p:anim calcmode="lin" valueType="num">
                                      <p:cBhvr additive="base">
                                        <p:cTn id="13" dur="500" fill="hold"/>
                                        <p:tgtEl>
                                          <p:spTgt spid="23555"/>
                                        </p:tgtEl>
                                        <p:attrNameLst>
                                          <p:attrName>ppt_x</p:attrName>
                                        </p:attrNameLst>
                                      </p:cBhvr>
                                      <p:tavLst>
                                        <p:tav tm="0">
                                          <p:val>
                                            <p:strVal val="0-#ppt_w/2"/>
                                          </p:val>
                                        </p:tav>
                                        <p:tav tm="100000">
                                          <p:val>
                                            <p:strVal val="#ppt_x"/>
                                          </p:val>
                                        </p:tav>
                                      </p:tavLst>
                                    </p:anim>
                                    <p:anim calcmode="lin" valueType="num">
                                      <p:cBhvr additive="base">
                                        <p:cTn id="14" dur="500" fill="hold"/>
                                        <p:tgtEl>
                                          <p:spTgt spid="23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descr="Large confetti"/>
          <p:cNvSpPr>
            <a:spLocks noGrp="1" noChangeArrowheads="1"/>
          </p:cNvSpPr>
          <p:nvPr>
            <p:ph type="title"/>
          </p:nvPr>
        </p:nvSpPr>
        <p:spPr/>
        <p:txBody>
          <a:bodyPr/>
          <a:lstStyle/>
          <a:p>
            <a:r>
              <a:rPr lang="en-US" sz="3600"/>
              <a:t>Knowledge Mastery</a:t>
            </a:r>
          </a:p>
        </p:txBody>
      </p:sp>
      <p:sp>
        <p:nvSpPr>
          <p:cNvPr id="83971" name="Rectangle 3"/>
          <p:cNvSpPr>
            <a:spLocks noGrp="1" noChangeArrowheads="1"/>
          </p:cNvSpPr>
          <p:nvPr>
            <p:ph type="body" idx="1"/>
          </p:nvPr>
        </p:nvSpPr>
        <p:spPr/>
        <p:txBody>
          <a:bodyPr/>
          <a:lstStyle/>
          <a:p>
            <a:pPr>
              <a:buFontTx/>
              <a:buNone/>
            </a:pPr>
            <a:r>
              <a:rPr lang="en-US" sz="2400"/>
              <a:t>	The mastery of substantive subject matter knowledge where mastery includes both knowing and understanding.  Mastery is defined as both knowing information outright and through the effective use of appropriate reference materials.  Includes both declarative and procedural knowledge.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descr="Large confetti"/>
          <p:cNvSpPr>
            <a:spLocks noGrp="1" noChangeArrowheads="1"/>
          </p:cNvSpPr>
          <p:nvPr>
            <p:ph type="title"/>
          </p:nvPr>
        </p:nvSpPr>
        <p:spPr/>
        <p:txBody>
          <a:bodyPr/>
          <a:lstStyle/>
          <a:p>
            <a:r>
              <a:rPr lang="en-US" sz="3600"/>
              <a:t>Reasoning</a:t>
            </a:r>
          </a:p>
        </p:txBody>
      </p:sp>
      <p:sp>
        <p:nvSpPr>
          <p:cNvPr id="84995" name="Rectangle 3"/>
          <p:cNvSpPr>
            <a:spLocks noGrp="1" noChangeArrowheads="1"/>
          </p:cNvSpPr>
          <p:nvPr>
            <p:ph type="body" idx="1"/>
          </p:nvPr>
        </p:nvSpPr>
        <p:spPr/>
        <p:txBody>
          <a:bodyPr/>
          <a:lstStyle/>
          <a:p>
            <a:pPr>
              <a:buFontTx/>
              <a:buNone/>
            </a:pPr>
            <a:r>
              <a:rPr lang="en-US" sz="2400"/>
              <a:t>	The ability to use knowledge and understanding to reason, where reasoning leads to the ability to solve problems.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descr="Large confetti"/>
          <p:cNvSpPr>
            <a:spLocks noGrp="1" noChangeArrowheads="1"/>
          </p:cNvSpPr>
          <p:nvPr>
            <p:ph type="title"/>
          </p:nvPr>
        </p:nvSpPr>
        <p:spPr/>
        <p:txBody>
          <a:bodyPr/>
          <a:lstStyle/>
          <a:p>
            <a:r>
              <a:rPr lang="en-US" sz="3600"/>
              <a:t>Skills</a:t>
            </a:r>
          </a:p>
        </p:txBody>
      </p:sp>
      <p:sp>
        <p:nvSpPr>
          <p:cNvPr id="86019" name="Rectangle 3"/>
          <p:cNvSpPr>
            <a:spLocks noGrp="1" noChangeArrowheads="1"/>
          </p:cNvSpPr>
          <p:nvPr>
            <p:ph type="body" idx="1"/>
          </p:nvPr>
        </p:nvSpPr>
        <p:spPr/>
        <p:txBody>
          <a:bodyPr/>
          <a:lstStyle/>
          <a:p>
            <a:pPr>
              <a:buFontTx/>
              <a:buNone/>
            </a:pPr>
            <a:r>
              <a:rPr lang="en-US" sz="2400"/>
              <a:t>	The development of certain skills, where it is the process of doing something that is important, such as reading aloud, speaking in a second language, or using psychomotor skills.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descr="Large confetti"/>
          <p:cNvSpPr>
            <a:spLocks noGrp="1" noChangeArrowheads="1"/>
          </p:cNvSpPr>
          <p:nvPr>
            <p:ph type="title"/>
          </p:nvPr>
        </p:nvSpPr>
        <p:spPr/>
        <p:txBody>
          <a:bodyPr/>
          <a:lstStyle/>
          <a:p>
            <a:r>
              <a:rPr lang="en-US" sz="3600"/>
              <a:t>Products</a:t>
            </a:r>
          </a:p>
        </p:txBody>
      </p:sp>
      <p:sp>
        <p:nvSpPr>
          <p:cNvPr id="87043" name="Rectangle 3"/>
          <p:cNvSpPr>
            <a:spLocks noGrp="1" noChangeArrowheads="1"/>
          </p:cNvSpPr>
          <p:nvPr>
            <p:ph type="body" idx="1"/>
          </p:nvPr>
        </p:nvSpPr>
        <p:spPr/>
        <p:txBody>
          <a:bodyPr/>
          <a:lstStyle/>
          <a:p>
            <a:pPr>
              <a:buFontTx/>
              <a:buNone/>
            </a:pPr>
            <a:r>
              <a:rPr lang="en-US" sz="2400"/>
              <a:t>	The ability to use skills to create certain kinds of tangible products, such as samples of writing, reports, and art products, which exist independently of the performer but which provide concrete evidence of proficiency.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descr="Large confetti"/>
          <p:cNvSpPr>
            <a:spLocks noGrp="1" noChangeArrowheads="1"/>
          </p:cNvSpPr>
          <p:nvPr>
            <p:ph type="title"/>
          </p:nvPr>
        </p:nvSpPr>
        <p:spPr/>
        <p:txBody>
          <a:bodyPr/>
          <a:lstStyle/>
          <a:p>
            <a:r>
              <a:rPr lang="en-US" sz="4000"/>
              <a:t>Dispositions</a:t>
            </a:r>
            <a:endParaRPr lang="en-US"/>
          </a:p>
        </p:txBody>
      </p:sp>
      <p:sp>
        <p:nvSpPr>
          <p:cNvPr id="31747" name="Rectangle 3"/>
          <p:cNvSpPr>
            <a:spLocks noGrp="1" noChangeArrowheads="1"/>
          </p:cNvSpPr>
          <p:nvPr>
            <p:ph type="body" idx="1"/>
          </p:nvPr>
        </p:nvSpPr>
        <p:spPr/>
        <p:txBody>
          <a:bodyPr/>
          <a:lstStyle/>
          <a:p>
            <a:pPr>
              <a:lnSpc>
                <a:spcPct val="90000"/>
              </a:lnSpc>
              <a:buFontTx/>
              <a:buNone/>
            </a:pPr>
            <a:r>
              <a:rPr lang="en-US" sz="2800"/>
              <a:t>    Affective and personal feeling states, such as attitudes, sense of academic self-confidence, or interest in something that motivationally predisposes a person to act or not act.</a:t>
            </a:r>
          </a:p>
          <a:p>
            <a:pPr>
              <a:lnSpc>
                <a:spcPct val="90000"/>
              </a:lnSpc>
              <a:buFontTx/>
              <a:buNone/>
            </a:pPr>
            <a:endParaRPr lang="en-US" sz="2800"/>
          </a:p>
          <a:p>
            <a:pPr>
              <a:lnSpc>
                <a:spcPct val="90000"/>
              </a:lnSpc>
              <a:buFont typeface="Wingdings" pitchFamily="2" charset="2"/>
              <a:buChar char="ü"/>
            </a:pPr>
            <a:r>
              <a:rPr lang="en-US" sz="2800"/>
              <a:t>It is directed at some specific object</a:t>
            </a:r>
          </a:p>
          <a:p>
            <a:pPr>
              <a:lnSpc>
                <a:spcPct val="90000"/>
              </a:lnSpc>
              <a:buFont typeface="Wingdings" pitchFamily="2" charset="2"/>
              <a:buChar char="ü"/>
            </a:pPr>
            <a:r>
              <a:rPr lang="en-US" sz="2800"/>
              <a:t>It has a positive or negative direction</a:t>
            </a:r>
          </a:p>
          <a:p>
            <a:pPr>
              <a:lnSpc>
                <a:spcPct val="90000"/>
              </a:lnSpc>
              <a:buFont typeface="Wingdings" pitchFamily="2" charset="2"/>
              <a:buChar char="ü"/>
            </a:pPr>
            <a:r>
              <a:rPr lang="en-US" sz="2800"/>
              <a:t>It can vary in level of intensity, from strong to weak</a:t>
            </a:r>
          </a:p>
        </p:txBody>
      </p:sp>
    </p:spTree>
  </p:cSld>
  <p:clrMapOvr>
    <a:masterClrMapping/>
  </p:clrMapOvr>
</p:sld>
</file>

<file path=ppt/theme/theme1.xml><?xml version="1.0" encoding="utf-8"?>
<a:theme xmlns:a="http://schemas.openxmlformats.org/drawingml/2006/main" name="Watermark">
  <a:themeElements>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409</TotalTime>
  <Words>1313</Words>
  <Application>Microsoft Office PowerPoint</Application>
  <PresentationFormat>On-screen Show (4:3)</PresentationFormat>
  <Paragraphs>268</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Watermark</vt:lpstr>
      <vt:lpstr>Document</vt:lpstr>
      <vt:lpstr>ASSESSMENT:   FORMATIVE &amp; SUMMATIVE </vt:lpstr>
      <vt:lpstr>Slide 2</vt:lpstr>
      <vt:lpstr>Slide 3</vt:lpstr>
      <vt:lpstr>Slide 4</vt:lpstr>
      <vt:lpstr>Knowledge Mastery</vt:lpstr>
      <vt:lpstr>Reasoning</vt:lpstr>
      <vt:lpstr>Skills</vt:lpstr>
      <vt:lpstr>Products</vt:lpstr>
      <vt:lpstr>Dispositions</vt:lpstr>
      <vt:lpstr>Slide 10</vt:lpstr>
      <vt:lpstr>Assessment Methods</vt:lpstr>
      <vt:lpstr>Assessment Methods Continued</vt:lpstr>
      <vt:lpstr>Performance-Based Assessments</vt:lpstr>
      <vt:lpstr>Slide 14</vt:lpstr>
      <vt:lpstr>What is Assessment?</vt:lpstr>
      <vt:lpstr>Slide 16</vt:lpstr>
      <vt:lpstr>The State of Assessment</vt:lpstr>
      <vt:lpstr>Slide 18</vt:lpstr>
      <vt:lpstr>Values and Attitudes about Assessment</vt:lpstr>
      <vt:lpstr>Formative Assessment</vt:lpstr>
      <vt:lpstr>Slide 21</vt:lpstr>
      <vt:lpstr>Slide 22</vt:lpstr>
      <vt:lpstr>Key Elements of Formative Assessment</vt:lpstr>
      <vt:lpstr>Summative Assessment</vt:lpstr>
      <vt:lpstr>Slide 25</vt:lpstr>
      <vt:lpstr>The Garden Analogy</vt:lpstr>
      <vt:lpstr>Factors Inhibiting Assessment</vt:lpstr>
      <vt:lpstr>Self-evaluation</vt:lpstr>
      <vt:lpstr>Slide 29</vt:lpstr>
      <vt:lpstr>Forms of Summative Assessment</vt:lpstr>
      <vt:lpstr>Implications for classroom practice</vt:lpstr>
      <vt:lpstr>Slide 32</vt:lpstr>
      <vt:lpstr>Slide 33</vt:lpstr>
      <vt:lpstr>Slide 34</vt:lpstr>
    </vt:vector>
  </TitlesOfParts>
  <Company>SAU 49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FORMATIVE &amp; SUMMATIVE </dc:title>
  <dc:creator>Kathy McCabe</dc:creator>
  <cp:lastModifiedBy>USER 3</cp:lastModifiedBy>
  <cp:revision>17</cp:revision>
  <dcterms:created xsi:type="dcterms:W3CDTF">2005-08-22T17:52:49Z</dcterms:created>
  <dcterms:modified xsi:type="dcterms:W3CDTF">2011-07-04T16:46:31Z</dcterms:modified>
</cp:coreProperties>
</file>